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Default Extension="jpeg" ContentType="image/jpeg"/>
  <Override PartName="/ppt/slideLayouts/slideLayout3.xml" ContentType="application/vnd.openxmlformats-officedocument.presentationml.slideLayout+xml"/>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84" r:id="rId1"/>
  </p:sldMasterIdLst>
  <p:notesMasterIdLst>
    <p:notesMasterId r:id="rId26"/>
  </p:notesMasterIdLst>
  <p:handoutMasterIdLst>
    <p:handoutMasterId r:id="rId27"/>
  </p:handoutMasterIdLst>
  <p:sldIdLst>
    <p:sldId id="256" r:id="rId2"/>
    <p:sldId id="258" r:id="rId3"/>
    <p:sldId id="318" r:id="rId4"/>
    <p:sldId id="319" r:id="rId5"/>
    <p:sldId id="320" r:id="rId6"/>
    <p:sldId id="286" r:id="rId7"/>
    <p:sldId id="321" r:id="rId8"/>
    <p:sldId id="322" r:id="rId9"/>
    <p:sldId id="323" r:id="rId10"/>
    <p:sldId id="324" r:id="rId11"/>
    <p:sldId id="325" r:id="rId12"/>
    <p:sldId id="326" r:id="rId13"/>
    <p:sldId id="327" r:id="rId14"/>
    <p:sldId id="328" r:id="rId15"/>
    <p:sldId id="329" r:id="rId16"/>
    <p:sldId id="330" r:id="rId17"/>
    <p:sldId id="331" r:id="rId18"/>
    <p:sldId id="332" r:id="rId19"/>
    <p:sldId id="333" r:id="rId20"/>
    <p:sldId id="334" r:id="rId21"/>
    <p:sldId id="335" r:id="rId22"/>
    <p:sldId id="336" r:id="rId23"/>
    <p:sldId id="337" r:id="rId24"/>
    <p:sldId id="338" r:id="rId25"/>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9065" autoAdjust="0"/>
  </p:normalViewPr>
  <p:slideViewPr>
    <p:cSldViewPr>
      <p:cViewPr varScale="1">
        <p:scale>
          <a:sx n="82" d="100"/>
          <a:sy n="82" d="100"/>
        </p:scale>
        <p:origin x="-1614"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5138"/>
          </a:xfrm>
          <a:prstGeom prst="rect">
            <a:avLst/>
          </a:prstGeom>
        </p:spPr>
        <p:txBody>
          <a:bodyPr vert="horz" lIns="91440" tIns="45720" rIns="91440" bIns="45720" rtlCol="0"/>
          <a:lstStyle>
            <a:lvl1pPr algn="r">
              <a:defRPr sz="1200"/>
            </a:lvl1pPr>
          </a:lstStyle>
          <a:p>
            <a:fld id="{F839E5CB-1AF1-461B-96B3-4231CFC50857}" type="datetimeFigureOut">
              <a:rPr lang="en-US" smtClean="0"/>
              <a:t>02/02/12</a:t>
            </a:fld>
            <a:endParaRPr lang="en-US"/>
          </a:p>
        </p:txBody>
      </p:sp>
      <p:sp>
        <p:nvSpPr>
          <p:cNvPr id="4" name="Footer Placeholder 3"/>
          <p:cNvSpPr>
            <a:spLocks noGrp="1"/>
          </p:cNvSpPr>
          <p:nvPr>
            <p:ph type="ftr" sz="quarter" idx="2"/>
          </p:nvPr>
        </p:nvSpPr>
        <p:spPr>
          <a:xfrm>
            <a:off x="0" y="8829675"/>
            <a:ext cx="3038475" cy="465138"/>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5138"/>
          </a:xfrm>
          <a:prstGeom prst="rect">
            <a:avLst/>
          </a:prstGeom>
        </p:spPr>
        <p:txBody>
          <a:bodyPr vert="horz" lIns="91440" tIns="45720" rIns="91440" bIns="45720" rtlCol="0" anchor="b"/>
          <a:lstStyle>
            <a:lvl1pPr algn="r">
              <a:defRPr sz="1200"/>
            </a:lvl1pPr>
          </a:lstStyle>
          <a:p>
            <a:fld id="{D85E985A-DEDA-400E-8F51-88E63B0383DF}" type="slidenum">
              <a:rPr lang="en-US" smtClean="0"/>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CC5A1C84-0999-4544-9EC5-8852EFC644E3}" type="datetimeFigureOut">
              <a:rPr lang="en-US" smtClean="0"/>
              <a:pPr/>
              <a:t>02/01/12</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2C7F3135-E9EB-4B09-9F56-DA11EB9B5EED}"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3" Type="http://schemas.openxmlformats.org/officeDocument/2006/relationships/hyperlink" Target="http://en.wikipedia.org/wiki/Lutheran_Church_-_Missouri_Synod" TargetMode="External"/><Relationship Id="rId2" Type="http://schemas.openxmlformats.org/officeDocument/2006/relationships/slide" Target="../slides/slide2.xml"/><Relationship Id="rId1" Type="http://schemas.openxmlformats.org/officeDocument/2006/relationships/notesMaster" Target="../notesMasters/notesMaster1.xml"/><Relationship Id="rId4" Type="http://schemas.openxmlformats.org/officeDocument/2006/relationships/hyperlink" Target="http://en.wikipedia.org/wiki/Christian_theology" TargetMode="Externa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C7F3135-E9EB-4B09-9F56-DA11EB9B5EED}"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C7F3135-E9EB-4B09-9F56-DA11EB9B5EED}" type="slidenum">
              <a:rPr lang="en-US" smtClean="0"/>
              <a:pPr/>
              <a:t>11</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C7F3135-E9EB-4B09-9F56-DA11EB9B5EED}" type="slidenum">
              <a:rPr lang="en-US" smtClean="0"/>
              <a:pPr/>
              <a:t>12</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C7F3135-E9EB-4B09-9F56-DA11EB9B5EED}" type="slidenum">
              <a:rPr lang="en-US" smtClean="0"/>
              <a:pPr/>
              <a:t>13</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C7F3135-E9EB-4B09-9F56-DA11EB9B5EED}" type="slidenum">
              <a:rPr lang="en-US" smtClean="0"/>
              <a:pPr/>
              <a:t>14</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C7F3135-E9EB-4B09-9F56-DA11EB9B5EED}" type="slidenum">
              <a:rPr lang="en-US" smtClean="0"/>
              <a:pPr/>
              <a:t>15</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C7F3135-E9EB-4B09-9F56-DA11EB9B5EED}" type="slidenum">
              <a:rPr lang="en-US" smtClean="0"/>
              <a:pPr/>
              <a:t>16</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C7F3135-E9EB-4B09-9F56-DA11EB9B5EED}" type="slidenum">
              <a:rPr lang="en-US" smtClean="0"/>
              <a:pPr/>
              <a:t>17</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C7F3135-E9EB-4B09-9F56-DA11EB9B5EED}" type="slidenum">
              <a:rPr lang="en-US" smtClean="0"/>
              <a:pPr/>
              <a:t>18</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C7F3135-E9EB-4B09-9F56-DA11EB9B5EED}" type="slidenum">
              <a:rPr lang="en-US" smtClean="0"/>
              <a:pPr/>
              <a:t>19</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C7F3135-E9EB-4B09-9F56-DA11EB9B5EED}" type="slidenum">
              <a:rPr lang="en-US" smtClean="0"/>
              <a:pPr/>
              <a:t>20</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was the first President of the </a:t>
            </a:r>
            <a:r>
              <a:rPr lang="en-US" dirty="0" smtClean="0">
                <a:hlinkClick r:id="rId3" tooltip="Lutheran Church - Missouri Synod"/>
              </a:rPr>
              <a:t>Lutheran Church - Missouri Synod</a:t>
            </a:r>
            <a:r>
              <a:rPr lang="en-US" dirty="0" smtClean="0"/>
              <a:t> and its most influential </a:t>
            </a:r>
            <a:r>
              <a:rPr lang="en-US" dirty="0" smtClean="0">
                <a:hlinkClick r:id="rId4" tooltip="Christian theology"/>
              </a:rPr>
              <a:t>theologian</a:t>
            </a:r>
            <a:r>
              <a:rPr lang="en-US" dirty="0" smtClean="0"/>
              <a:t>.</a:t>
            </a:r>
            <a:endParaRPr lang="en-US" dirty="0"/>
          </a:p>
        </p:txBody>
      </p:sp>
      <p:sp>
        <p:nvSpPr>
          <p:cNvPr id="4" name="Slide Number Placeholder 3"/>
          <p:cNvSpPr>
            <a:spLocks noGrp="1"/>
          </p:cNvSpPr>
          <p:nvPr>
            <p:ph type="sldNum" sz="quarter" idx="10"/>
          </p:nvPr>
        </p:nvSpPr>
        <p:spPr/>
        <p:txBody>
          <a:bodyPr/>
          <a:lstStyle/>
          <a:p>
            <a:fld id="{2C7F3135-E9EB-4B09-9F56-DA11EB9B5EED}" type="slidenum">
              <a:rPr lang="en-US" smtClean="0"/>
              <a:pPr/>
              <a:t>2</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C7F3135-E9EB-4B09-9F56-DA11EB9B5EED}" type="slidenum">
              <a:rPr lang="en-US" smtClean="0"/>
              <a:pPr/>
              <a:t>21</a:t>
            </a:fld>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C7F3135-E9EB-4B09-9F56-DA11EB9B5EED}" type="slidenum">
              <a:rPr lang="en-US" smtClean="0"/>
              <a:pPr/>
              <a:t>22</a:t>
            </a:fld>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C7F3135-E9EB-4B09-9F56-DA11EB9B5EED}" type="slidenum">
              <a:rPr lang="en-US" smtClean="0"/>
              <a:pPr/>
              <a:t>23</a:t>
            </a:fld>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C7F3135-E9EB-4B09-9F56-DA11EB9B5EED}" type="slidenum">
              <a:rPr lang="en-US" smtClean="0"/>
              <a:pPr/>
              <a:t>24</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C7F3135-E9EB-4B09-9F56-DA11EB9B5EED}"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C7F3135-E9EB-4B09-9F56-DA11EB9B5EED}"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C7F3135-E9EB-4B09-9F56-DA11EB9B5EED}"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C7F3135-E9EB-4B09-9F56-DA11EB9B5EED}" type="slidenum">
              <a:rPr lang="en-US" smtClean="0"/>
              <a:pPr/>
              <a:t>7</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C7F3135-E9EB-4B09-9F56-DA11EB9B5EED}" type="slidenum">
              <a:rPr lang="en-US" smtClean="0"/>
              <a:pPr/>
              <a:t>8</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C7F3135-E9EB-4B09-9F56-DA11EB9B5EED}" type="slidenum">
              <a:rPr lang="en-US" smtClean="0"/>
              <a:pPr/>
              <a:t>9</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C7F3135-E9EB-4B09-9F56-DA11EB9B5EED}" type="slidenum">
              <a:rPr lang="en-US" smtClean="0"/>
              <a:pPr/>
              <a:t>10</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54A42ABA-8554-4B98-8331-1C74EEBAE7AC}" type="datetime1">
              <a:rPr lang="en-US" smtClean="0"/>
              <a:pPr/>
              <a:t>02/01/12</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85EF05A6-58C6-4900-AE51-7F5642C47714}"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DEF6FBBB-C30C-4121-B036-D8E6DA918D7B}" type="datetime1">
              <a:rPr lang="en-US" smtClean="0"/>
              <a:pPr/>
              <a:t>02/01/12</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85EF05A6-58C6-4900-AE51-7F5642C47714}"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9668DDBB-FA7E-47D7-A218-DFF7B409E715}" type="datetime1">
              <a:rPr lang="en-US" smtClean="0"/>
              <a:pPr/>
              <a:t>02/01/12</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85EF05A6-58C6-4900-AE51-7F5642C47714}"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262AA055-711B-4052-B771-A6C6685D01B8}" type="datetime1">
              <a:rPr lang="en-US" smtClean="0"/>
              <a:pPr/>
              <a:t>02/01/12</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85EF05A6-58C6-4900-AE51-7F5642C47714}" type="slidenum">
              <a:rPr lang="en-US" smtClean="0"/>
              <a:pPr/>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E531AAF1-158F-44B7-85B4-561E2EDBF88C}" type="datetime1">
              <a:rPr lang="en-US" smtClean="0"/>
              <a:pPr/>
              <a:t>02/01/12</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85EF05A6-58C6-4900-AE51-7F5642C47714}"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18CB94C8-8C27-4B84-8955-50748EBAAEBE}" type="datetime1">
              <a:rPr lang="en-US" smtClean="0"/>
              <a:pPr/>
              <a:t>02/01/12</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85EF05A6-58C6-4900-AE51-7F5642C47714}" type="slidenum">
              <a:rPr lang="en-US" smtClean="0"/>
              <a:pPr/>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C763DFDA-0694-4968-8B48-6C321019BB15}" type="datetime1">
              <a:rPr lang="en-US" smtClean="0"/>
              <a:pPr/>
              <a:t>02/01/12</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85EF05A6-58C6-4900-AE51-7F5642C47714}"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7726AAA2-1413-40A7-B579-FF79832E8076}" type="datetime1">
              <a:rPr lang="en-US" smtClean="0"/>
              <a:pPr/>
              <a:t>02/01/12</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85EF05A6-58C6-4900-AE51-7F5642C47714}" type="slidenum">
              <a:rPr lang="en-US" smtClean="0"/>
              <a:pPr/>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E1DCDF90-C428-454F-A400-5E2041BBB5D4}" type="datetime1">
              <a:rPr lang="en-US" smtClean="0"/>
              <a:pPr/>
              <a:t>02/01/12</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85EF05A6-58C6-4900-AE51-7F5642C47714}"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8BB90C14-0E83-4E0B-81C4-1DAD9F6BE710}" type="datetime1">
              <a:rPr lang="en-US" smtClean="0"/>
              <a:pPr/>
              <a:t>02/01/12</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85EF05A6-58C6-4900-AE51-7F5642C47714}"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2BD0A519-1E57-4382-9DFB-5E440AAF8225}" type="datetime1">
              <a:rPr lang="en-US" smtClean="0"/>
              <a:pPr/>
              <a:t>02/01/12</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85EF05A6-58C6-4900-AE51-7F5642C47714}"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403ABCD3-76D1-4A74-9960-52665CFCEF31}" type="datetime1">
              <a:rPr lang="en-US" smtClean="0"/>
              <a:pPr/>
              <a:t>02/01/12</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85EF05A6-58C6-4900-AE51-7F5642C47714}"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hdr="0" ftr="0" dt="0"/>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276600" y="304800"/>
            <a:ext cx="5334000" cy="1600200"/>
          </a:xfrm>
        </p:spPr>
        <p:txBody>
          <a:bodyPr anchor="t" anchorCtr="0">
            <a:normAutofit/>
          </a:bodyPr>
          <a:lstStyle/>
          <a:p>
            <a:r>
              <a:rPr lang="en-US" sz="2400" dirty="0" smtClean="0"/>
              <a:t>The Proper Distinction Between </a:t>
            </a:r>
            <a:r>
              <a:rPr lang="en-US" dirty="0" smtClean="0"/>
              <a:t>Law and Gospel </a:t>
            </a:r>
            <a:br>
              <a:rPr lang="en-US" dirty="0" smtClean="0"/>
            </a:br>
            <a:r>
              <a:rPr lang="en-US" sz="2400" dirty="0" smtClean="0"/>
              <a:t>by CFW Walther</a:t>
            </a:r>
            <a:endParaRPr lang="en-US" dirty="0"/>
          </a:p>
        </p:txBody>
      </p:sp>
      <p:sp>
        <p:nvSpPr>
          <p:cNvPr id="3" name="Subtitle 2"/>
          <p:cNvSpPr>
            <a:spLocks noGrp="1"/>
          </p:cNvSpPr>
          <p:nvPr>
            <p:ph type="subTitle" idx="1"/>
          </p:nvPr>
        </p:nvSpPr>
        <p:spPr>
          <a:xfrm>
            <a:off x="3048000" y="2590800"/>
            <a:ext cx="5791200" cy="1828800"/>
          </a:xfrm>
        </p:spPr>
        <p:txBody>
          <a:bodyPr>
            <a:noAutofit/>
          </a:bodyPr>
          <a:lstStyle/>
          <a:p>
            <a:pPr algn="ctr"/>
            <a:r>
              <a:rPr lang="en-US" sz="6000" b="1" dirty="0" smtClean="0">
                <a:latin typeface="Colonna MT" pitchFamily="82" charset="0"/>
              </a:rPr>
              <a:t>~ The </a:t>
            </a:r>
            <a:r>
              <a:rPr lang="en-US" sz="6000" b="1" dirty="0" smtClean="0">
                <a:latin typeface="Colonna MT" pitchFamily="82" charset="0"/>
              </a:rPr>
              <a:t>Ninth </a:t>
            </a:r>
            <a:r>
              <a:rPr lang="en-US" sz="6000" b="1" dirty="0" smtClean="0">
                <a:latin typeface="Colonna MT" pitchFamily="82" charset="0"/>
              </a:rPr>
              <a:t>~</a:t>
            </a:r>
          </a:p>
          <a:p>
            <a:pPr algn="ctr"/>
            <a:r>
              <a:rPr lang="en-US" sz="6000" b="1" dirty="0" smtClean="0">
                <a:latin typeface="Colonna MT" pitchFamily="82" charset="0"/>
              </a:rPr>
              <a:t>Evening Lecture</a:t>
            </a:r>
            <a:endParaRPr lang="en-US" sz="6000" b="1" dirty="0">
              <a:latin typeface="Colonna MT" pitchFamily="82" charset="0"/>
            </a:endParaRPr>
          </a:p>
        </p:txBody>
      </p:sp>
      <p:pic>
        <p:nvPicPr>
          <p:cNvPr id="26626" name="Picture 2" descr="http://t3.gstatic.com/images?q=tbn:ANd9GcRF32i1MzlFIalMEm7lqy85sTJUhmj7xdW_KSybDQftb4Z34pYPSg"/>
          <p:cNvPicPr>
            <a:picLocks noChangeAspect="1" noChangeArrowheads="1"/>
          </p:cNvPicPr>
          <p:nvPr/>
        </p:nvPicPr>
        <p:blipFill>
          <a:blip r:embed="rId3" cstate="print"/>
          <a:srcRect/>
          <a:stretch>
            <a:fillRect/>
          </a:stretch>
        </p:blipFill>
        <p:spPr bwMode="auto">
          <a:xfrm>
            <a:off x="228600" y="228600"/>
            <a:ext cx="2590800" cy="3366725"/>
          </a:xfrm>
          <a:prstGeom prst="rect">
            <a:avLst/>
          </a:prstGeom>
          <a:noFill/>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2209800"/>
            <a:ext cx="8229600" cy="3581401"/>
          </a:xfrm>
          <a:gradFill>
            <a:gsLst>
              <a:gs pos="0">
                <a:schemeClr val="accent1">
                  <a:tint val="62000"/>
                  <a:satMod val="180000"/>
                </a:schemeClr>
              </a:gs>
              <a:gs pos="65000">
                <a:schemeClr val="accent1">
                  <a:tint val="32000"/>
                  <a:satMod val="250000"/>
                </a:schemeClr>
              </a:gs>
              <a:gs pos="100000">
                <a:schemeClr val="accent1">
                  <a:tint val="23000"/>
                  <a:satMod val="300000"/>
                </a:schemeClr>
              </a:gs>
            </a:gsLst>
          </a:gradFill>
          <a:effectLst>
            <a:outerShdw blurRad="304800" dist="152400" dir="2700000" algn="tl" rotWithShape="0">
              <a:prstClr val="black">
                <a:alpha val="40000"/>
              </a:prstClr>
            </a:outerShdw>
          </a:effectLst>
        </p:spPr>
        <p:style>
          <a:lnRef idx="1">
            <a:schemeClr val="accent1"/>
          </a:lnRef>
          <a:fillRef idx="2">
            <a:schemeClr val="accent1"/>
          </a:fillRef>
          <a:effectRef idx="1">
            <a:schemeClr val="accent1"/>
          </a:effectRef>
          <a:fontRef idx="minor">
            <a:schemeClr val="dk1"/>
          </a:fontRef>
        </p:style>
        <p:txBody>
          <a:bodyPr wrap="square" tIns="182880" rIns="91440" anchor="ctr" anchorCtr="0">
            <a:normAutofit/>
          </a:bodyPr>
          <a:lstStyle/>
          <a:p>
            <a:r>
              <a:rPr lang="en-US" dirty="0" smtClean="0"/>
              <a:t>“</a:t>
            </a:r>
            <a:r>
              <a:rPr lang="en-US" dirty="0" smtClean="0"/>
              <a:t>that means nothing else than this, that He shall destroy the kingdom of the devil</a:t>
            </a:r>
            <a:r>
              <a:rPr lang="en-US" dirty="0" smtClean="0"/>
              <a:t>.</a:t>
            </a:r>
            <a:r>
              <a:rPr lang="en-US" dirty="0" smtClean="0"/>
              <a:t>”</a:t>
            </a:r>
            <a:endParaRPr lang="en-US" dirty="0"/>
          </a:p>
        </p:txBody>
      </p:sp>
      <p:sp>
        <p:nvSpPr>
          <p:cNvPr id="3" name="Title 2"/>
          <p:cNvSpPr>
            <a:spLocks noGrp="1"/>
          </p:cNvSpPr>
          <p:nvPr>
            <p:ph type="title"/>
          </p:nvPr>
        </p:nvSpPr>
        <p:spPr>
          <a:xfrm>
            <a:off x="457200" y="274638"/>
            <a:ext cx="8229600" cy="1706562"/>
          </a:xfrm>
        </p:spPr>
        <p:txBody>
          <a:bodyPr anchor="ctr" anchorCtr="0">
            <a:normAutofit fontScale="90000"/>
          </a:bodyPr>
          <a:lstStyle/>
          <a:p>
            <a:r>
              <a:rPr lang="en-US" sz="2800" dirty="0" smtClean="0"/>
              <a:t>7. </a:t>
            </a:r>
            <a:r>
              <a:rPr lang="en-US" sz="2800" dirty="0" smtClean="0"/>
              <a:t>Already in the Garden of Eden, Gen. 3:15, God promised that the “Seed of the woman” (Christ) would “crush the head of the serpent.” What did that mean? </a:t>
            </a:r>
            <a:r>
              <a:rPr lang="en-US" sz="2800" dirty="0" smtClean="0"/>
              <a:t>(pg </a:t>
            </a:r>
            <a:r>
              <a:rPr lang="en-US" sz="2800" dirty="0" smtClean="0"/>
              <a:t>70)</a:t>
            </a:r>
            <a:endParaRPr lang="en-US" sz="2800" dirty="0"/>
          </a:p>
        </p:txBody>
      </p:sp>
      <p:sp>
        <p:nvSpPr>
          <p:cNvPr id="4" name="Slide Number Placeholder 3"/>
          <p:cNvSpPr>
            <a:spLocks noGrp="1"/>
          </p:cNvSpPr>
          <p:nvPr>
            <p:ph type="sldNum" sz="quarter" idx="12"/>
          </p:nvPr>
        </p:nvSpPr>
        <p:spPr/>
        <p:txBody>
          <a:bodyPr/>
          <a:lstStyle/>
          <a:p>
            <a:fld id="{85EF05A6-58C6-4900-AE51-7F5642C47714}" type="slidenum">
              <a:rPr lang="en-US" smtClean="0"/>
              <a:pPr/>
              <a:t>10</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bg/>
                                          </p:spTgt>
                                        </p:tgtEl>
                                        <p:attrNameLst>
                                          <p:attrName>style.visibility</p:attrName>
                                        </p:attrNameLst>
                                      </p:cBhvr>
                                      <p:to>
                                        <p:strVal val="visible"/>
                                      </p:to>
                                    </p:set>
                                    <p:animEffect transition="in" filter="fade">
                                      <p:cBhvr>
                                        <p:cTn id="7" dur="2000"/>
                                        <p:tgtEl>
                                          <p:spTgt spid="2">
                                            <p:bg/>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fade">
                                      <p:cBhvr>
                                        <p:cTn id="12" dur="20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2209800"/>
            <a:ext cx="8229600" cy="3581401"/>
          </a:xfrm>
          <a:gradFill>
            <a:gsLst>
              <a:gs pos="0">
                <a:schemeClr val="accent1">
                  <a:tint val="62000"/>
                  <a:satMod val="180000"/>
                </a:schemeClr>
              </a:gs>
              <a:gs pos="65000">
                <a:schemeClr val="accent1">
                  <a:tint val="32000"/>
                  <a:satMod val="250000"/>
                </a:schemeClr>
              </a:gs>
              <a:gs pos="100000">
                <a:schemeClr val="accent1">
                  <a:tint val="23000"/>
                  <a:satMod val="300000"/>
                </a:schemeClr>
              </a:gs>
            </a:gsLst>
          </a:gradFill>
          <a:effectLst>
            <a:outerShdw blurRad="304800" dist="152400" dir="2700000" algn="tl" rotWithShape="0">
              <a:prstClr val="black">
                <a:alpha val="40000"/>
              </a:prstClr>
            </a:outerShdw>
          </a:effectLst>
        </p:spPr>
        <p:style>
          <a:lnRef idx="1">
            <a:schemeClr val="accent1"/>
          </a:lnRef>
          <a:fillRef idx="2">
            <a:schemeClr val="accent1"/>
          </a:fillRef>
          <a:effectRef idx="1">
            <a:schemeClr val="accent1"/>
          </a:effectRef>
          <a:fontRef idx="minor">
            <a:schemeClr val="dk1"/>
          </a:fontRef>
        </p:style>
        <p:txBody>
          <a:bodyPr wrap="square" tIns="182880" rIns="91440" anchor="ctr" anchorCtr="0">
            <a:normAutofit/>
          </a:bodyPr>
          <a:lstStyle/>
          <a:p>
            <a:r>
              <a:rPr lang="en-US" dirty="0" smtClean="0"/>
              <a:t>He will “…</a:t>
            </a:r>
            <a:r>
              <a:rPr lang="en-US" dirty="0" smtClean="0"/>
              <a:t> not only tell us what we must do to get to heaven. No, the Messiah will do all Himself to </a:t>
            </a:r>
            <a:r>
              <a:rPr lang="en-US" i="1" dirty="0" smtClean="0"/>
              <a:t>bring us there</a:t>
            </a:r>
            <a:r>
              <a:rPr lang="en-US" i="1" dirty="0" smtClean="0"/>
              <a:t>.</a:t>
            </a:r>
            <a:r>
              <a:rPr lang="en-US" i="1" dirty="0" smtClean="0"/>
              <a:t>”</a:t>
            </a:r>
          </a:p>
          <a:p>
            <a:pPr>
              <a:buNone/>
            </a:pPr>
            <a:endParaRPr lang="en-US" i="1" dirty="0"/>
          </a:p>
        </p:txBody>
      </p:sp>
      <p:sp>
        <p:nvSpPr>
          <p:cNvPr id="3" name="Title 2"/>
          <p:cNvSpPr>
            <a:spLocks noGrp="1"/>
          </p:cNvSpPr>
          <p:nvPr>
            <p:ph type="title"/>
          </p:nvPr>
        </p:nvSpPr>
        <p:spPr>
          <a:xfrm>
            <a:off x="457200" y="274638"/>
            <a:ext cx="8229600" cy="1706562"/>
          </a:xfrm>
        </p:spPr>
        <p:txBody>
          <a:bodyPr anchor="ctr" anchorCtr="0">
            <a:normAutofit/>
          </a:bodyPr>
          <a:lstStyle/>
          <a:p>
            <a:r>
              <a:rPr lang="en-US" sz="2800" dirty="0" smtClean="0"/>
              <a:t>8. </a:t>
            </a:r>
            <a:r>
              <a:rPr lang="en-US" sz="2800" dirty="0" smtClean="0"/>
              <a:t>God didn’t promise a Messiah who would </a:t>
            </a:r>
            <a:r>
              <a:rPr lang="en-US" sz="2800" i="1" dirty="0" smtClean="0"/>
              <a:t>tell </a:t>
            </a:r>
            <a:r>
              <a:rPr lang="en-US" sz="2800" dirty="0" smtClean="0"/>
              <a:t> us what to do to be saved. What did He promise?</a:t>
            </a:r>
            <a:r>
              <a:rPr lang="en-US" sz="2800" dirty="0" smtClean="0"/>
              <a:t> </a:t>
            </a:r>
            <a:r>
              <a:rPr lang="en-US" sz="2800" dirty="0" smtClean="0"/>
              <a:t>(pg </a:t>
            </a:r>
            <a:r>
              <a:rPr lang="en-US" sz="2800" dirty="0" smtClean="0"/>
              <a:t>71 top)</a:t>
            </a:r>
            <a:endParaRPr lang="en-US" sz="2800" dirty="0"/>
          </a:p>
        </p:txBody>
      </p:sp>
      <p:sp>
        <p:nvSpPr>
          <p:cNvPr id="4" name="Slide Number Placeholder 3"/>
          <p:cNvSpPr>
            <a:spLocks noGrp="1"/>
          </p:cNvSpPr>
          <p:nvPr>
            <p:ph type="sldNum" sz="quarter" idx="12"/>
          </p:nvPr>
        </p:nvSpPr>
        <p:spPr/>
        <p:txBody>
          <a:bodyPr/>
          <a:lstStyle/>
          <a:p>
            <a:fld id="{85EF05A6-58C6-4900-AE51-7F5642C47714}" type="slidenum">
              <a:rPr lang="en-US" smtClean="0"/>
              <a:pPr/>
              <a:t>11</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bg/>
                                          </p:spTgt>
                                        </p:tgtEl>
                                        <p:attrNameLst>
                                          <p:attrName>style.visibility</p:attrName>
                                        </p:attrNameLst>
                                      </p:cBhvr>
                                      <p:to>
                                        <p:strVal val="visible"/>
                                      </p:to>
                                    </p:set>
                                    <p:animEffect transition="in" filter="fade">
                                      <p:cBhvr>
                                        <p:cTn id="7" dur="2000"/>
                                        <p:tgtEl>
                                          <p:spTgt spid="2">
                                            <p:bg/>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fade">
                                      <p:cBhvr>
                                        <p:cTn id="12" dur="20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2209800"/>
            <a:ext cx="8229600" cy="3581401"/>
          </a:xfrm>
          <a:gradFill>
            <a:gsLst>
              <a:gs pos="0">
                <a:schemeClr val="accent1">
                  <a:tint val="62000"/>
                  <a:satMod val="180000"/>
                </a:schemeClr>
              </a:gs>
              <a:gs pos="65000">
                <a:schemeClr val="accent1">
                  <a:tint val="32000"/>
                  <a:satMod val="250000"/>
                </a:schemeClr>
              </a:gs>
              <a:gs pos="100000">
                <a:schemeClr val="accent1">
                  <a:tint val="23000"/>
                  <a:satMod val="300000"/>
                </a:schemeClr>
              </a:gs>
            </a:gsLst>
          </a:gradFill>
          <a:effectLst>
            <a:outerShdw blurRad="304800" dist="152400" dir="2700000" algn="tl" rotWithShape="0">
              <a:prstClr val="black">
                <a:alpha val="40000"/>
              </a:prstClr>
            </a:outerShdw>
          </a:effectLst>
        </p:spPr>
        <p:style>
          <a:lnRef idx="1">
            <a:schemeClr val="accent1"/>
          </a:lnRef>
          <a:fillRef idx="2">
            <a:schemeClr val="accent1"/>
          </a:fillRef>
          <a:effectRef idx="1">
            <a:schemeClr val="accent1"/>
          </a:effectRef>
          <a:fontRef idx="minor">
            <a:schemeClr val="dk1"/>
          </a:fontRef>
        </p:style>
        <p:txBody>
          <a:bodyPr wrap="square" tIns="182880" rIns="91440" anchor="ctr" anchorCtr="0">
            <a:normAutofit/>
          </a:bodyPr>
          <a:lstStyle/>
          <a:p>
            <a:r>
              <a:rPr lang="en-US" dirty="0" smtClean="0"/>
              <a:t>“</a:t>
            </a:r>
            <a:r>
              <a:rPr lang="en-US" dirty="0" smtClean="0"/>
              <a:t>If the devil’s dominion is demolished, I am free. There is nothing for me to do but to </a:t>
            </a:r>
            <a:r>
              <a:rPr lang="en-US" i="1" dirty="0" smtClean="0"/>
              <a:t>appropriate</a:t>
            </a:r>
            <a:r>
              <a:rPr lang="en-US" dirty="0" smtClean="0"/>
              <a:t> this to myself. That is what Scripture means when it says, </a:t>
            </a:r>
            <a:r>
              <a:rPr lang="en-US" dirty="0" smtClean="0"/>
              <a:t>‘Believe.’ </a:t>
            </a:r>
            <a:r>
              <a:rPr lang="en-US" dirty="0" smtClean="0"/>
              <a:t>That means, Claim as your own what Christ has acquired.</a:t>
            </a:r>
            <a:r>
              <a:rPr lang="en-US" dirty="0" smtClean="0"/>
              <a:t>”</a:t>
            </a:r>
            <a:endParaRPr lang="en-US" dirty="0"/>
          </a:p>
        </p:txBody>
      </p:sp>
      <p:sp>
        <p:nvSpPr>
          <p:cNvPr id="3" name="Title 2"/>
          <p:cNvSpPr>
            <a:spLocks noGrp="1"/>
          </p:cNvSpPr>
          <p:nvPr>
            <p:ph type="title"/>
          </p:nvPr>
        </p:nvSpPr>
        <p:spPr>
          <a:xfrm>
            <a:off x="457200" y="274638"/>
            <a:ext cx="8229600" cy="1706562"/>
          </a:xfrm>
        </p:spPr>
        <p:txBody>
          <a:bodyPr anchor="ctr" anchorCtr="0">
            <a:normAutofit/>
          </a:bodyPr>
          <a:lstStyle/>
          <a:p>
            <a:r>
              <a:rPr lang="en-US" sz="2800" dirty="0" smtClean="0"/>
              <a:t>9. </a:t>
            </a:r>
            <a:r>
              <a:rPr lang="en-US" sz="2800" dirty="0" smtClean="0"/>
              <a:t>If Christ did all this, what is left for </a:t>
            </a:r>
            <a:r>
              <a:rPr lang="en-US" sz="2800" i="1" dirty="0" smtClean="0"/>
              <a:t>me  </a:t>
            </a:r>
            <a:r>
              <a:rPr lang="en-US" sz="2800" dirty="0" smtClean="0"/>
              <a:t>to do? </a:t>
            </a:r>
            <a:r>
              <a:rPr lang="en-US" sz="2800" dirty="0" smtClean="0"/>
              <a:t>(pg </a:t>
            </a:r>
            <a:r>
              <a:rPr lang="en-US" sz="2800" dirty="0" smtClean="0"/>
              <a:t>71 top)</a:t>
            </a:r>
            <a:endParaRPr lang="en-US" sz="2800" dirty="0"/>
          </a:p>
        </p:txBody>
      </p:sp>
      <p:sp>
        <p:nvSpPr>
          <p:cNvPr id="4" name="Slide Number Placeholder 3"/>
          <p:cNvSpPr>
            <a:spLocks noGrp="1"/>
          </p:cNvSpPr>
          <p:nvPr>
            <p:ph type="sldNum" sz="quarter" idx="12"/>
          </p:nvPr>
        </p:nvSpPr>
        <p:spPr/>
        <p:txBody>
          <a:bodyPr/>
          <a:lstStyle/>
          <a:p>
            <a:fld id="{85EF05A6-58C6-4900-AE51-7F5642C47714}" type="slidenum">
              <a:rPr lang="en-US" smtClean="0"/>
              <a:pPr/>
              <a:t>12</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bg/>
                                          </p:spTgt>
                                        </p:tgtEl>
                                        <p:attrNameLst>
                                          <p:attrName>style.visibility</p:attrName>
                                        </p:attrNameLst>
                                      </p:cBhvr>
                                      <p:to>
                                        <p:strVal val="visible"/>
                                      </p:to>
                                    </p:set>
                                    <p:animEffect transition="in" filter="fade">
                                      <p:cBhvr>
                                        <p:cTn id="7" dur="2000"/>
                                        <p:tgtEl>
                                          <p:spTgt spid="2">
                                            <p:bg/>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fade">
                                      <p:cBhvr>
                                        <p:cTn id="12" dur="20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2209800"/>
            <a:ext cx="8229600" cy="3581401"/>
          </a:xfrm>
          <a:gradFill>
            <a:gsLst>
              <a:gs pos="0">
                <a:schemeClr val="accent1">
                  <a:tint val="62000"/>
                  <a:satMod val="180000"/>
                </a:schemeClr>
              </a:gs>
              <a:gs pos="65000">
                <a:schemeClr val="accent1">
                  <a:tint val="32000"/>
                  <a:satMod val="250000"/>
                </a:schemeClr>
              </a:gs>
              <a:gs pos="100000">
                <a:schemeClr val="accent1">
                  <a:tint val="23000"/>
                  <a:satMod val="300000"/>
                </a:schemeClr>
              </a:gs>
            </a:gsLst>
          </a:gradFill>
          <a:effectLst>
            <a:outerShdw blurRad="304800" dist="152400" dir="2700000" algn="tl" rotWithShape="0">
              <a:prstClr val="black">
                <a:alpha val="40000"/>
              </a:prstClr>
            </a:outerShdw>
          </a:effectLst>
        </p:spPr>
        <p:style>
          <a:lnRef idx="1">
            <a:schemeClr val="accent1"/>
          </a:lnRef>
          <a:fillRef idx="2">
            <a:schemeClr val="accent1"/>
          </a:fillRef>
          <a:effectRef idx="1">
            <a:schemeClr val="accent1"/>
          </a:effectRef>
          <a:fontRef idx="minor">
            <a:schemeClr val="dk1"/>
          </a:fontRef>
        </p:style>
        <p:txBody>
          <a:bodyPr wrap="square" tIns="182880" rIns="91440" anchor="ctr" anchorCtr="0">
            <a:normAutofit/>
          </a:bodyPr>
          <a:lstStyle/>
          <a:p>
            <a:r>
              <a:rPr lang="en-US" dirty="0" smtClean="0"/>
              <a:t>“…</a:t>
            </a:r>
            <a:r>
              <a:rPr lang="en-US" dirty="0" smtClean="0"/>
              <a:t> cancels the entire Christian </a:t>
            </a:r>
            <a:r>
              <a:rPr lang="en-US" dirty="0" smtClean="0"/>
              <a:t>religion!</a:t>
            </a:r>
            <a:r>
              <a:rPr lang="en-US" dirty="0" smtClean="0"/>
              <a:t>”</a:t>
            </a:r>
            <a:endParaRPr lang="en-US" dirty="0"/>
          </a:p>
        </p:txBody>
      </p:sp>
      <p:sp>
        <p:nvSpPr>
          <p:cNvPr id="3" name="Title 2"/>
          <p:cNvSpPr>
            <a:spLocks noGrp="1"/>
          </p:cNvSpPr>
          <p:nvPr>
            <p:ph type="title"/>
          </p:nvPr>
        </p:nvSpPr>
        <p:spPr>
          <a:xfrm>
            <a:off x="457200" y="274638"/>
            <a:ext cx="8229600" cy="1706562"/>
          </a:xfrm>
        </p:spPr>
        <p:txBody>
          <a:bodyPr anchor="ctr" anchorCtr="0">
            <a:normAutofit fontScale="90000"/>
          </a:bodyPr>
          <a:lstStyle/>
          <a:p>
            <a:r>
              <a:rPr lang="en-US" sz="2800" dirty="0" smtClean="0"/>
              <a:t>10. </a:t>
            </a:r>
            <a:r>
              <a:rPr lang="en-US" sz="2800" dirty="0" smtClean="0"/>
              <a:t> In Jeremiah 31:31-34, God promises a </a:t>
            </a:r>
            <a:r>
              <a:rPr lang="en-US" sz="2800" i="1" dirty="0" smtClean="0"/>
              <a:t>new  </a:t>
            </a:r>
            <a:r>
              <a:rPr lang="en-US" sz="2800" dirty="0" smtClean="0"/>
              <a:t>covenant, different from the covenant of the Law.  When the Catholic Church claims that Christ has come to be a “new Lawgiver,” it in effect does what? </a:t>
            </a:r>
            <a:r>
              <a:rPr lang="en-US" sz="2800" dirty="0" smtClean="0"/>
              <a:t>(pg </a:t>
            </a:r>
            <a:r>
              <a:rPr lang="en-US" sz="2800" dirty="0" smtClean="0"/>
              <a:t>71 bottom)</a:t>
            </a:r>
            <a:endParaRPr lang="en-US" sz="2800" dirty="0"/>
          </a:p>
        </p:txBody>
      </p:sp>
      <p:sp>
        <p:nvSpPr>
          <p:cNvPr id="4" name="Slide Number Placeholder 3"/>
          <p:cNvSpPr>
            <a:spLocks noGrp="1"/>
          </p:cNvSpPr>
          <p:nvPr>
            <p:ph type="sldNum" sz="quarter" idx="12"/>
          </p:nvPr>
        </p:nvSpPr>
        <p:spPr/>
        <p:txBody>
          <a:bodyPr/>
          <a:lstStyle/>
          <a:p>
            <a:fld id="{85EF05A6-58C6-4900-AE51-7F5642C47714}" type="slidenum">
              <a:rPr lang="en-US" smtClean="0"/>
              <a:pPr/>
              <a:t>13</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bg/>
                                          </p:spTgt>
                                        </p:tgtEl>
                                        <p:attrNameLst>
                                          <p:attrName>style.visibility</p:attrName>
                                        </p:attrNameLst>
                                      </p:cBhvr>
                                      <p:to>
                                        <p:strVal val="visible"/>
                                      </p:to>
                                    </p:set>
                                    <p:animEffect transition="in" filter="fade">
                                      <p:cBhvr>
                                        <p:cTn id="7" dur="2000"/>
                                        <p:tgtEl>
                                          <p:spTgt spid="2">
                                            <p:bg/>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fade">
                                      <p:cBhvr>
                                        <p:cTn id="12" dur="20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2209800"/>
            <a:ext cx="8229600" cy="3581401"/>
          </a:xfrm>
          <a:gradFill>
            <a:gsLst>
              <a:gs pos="0">
                <a:schemeClr val="accent1">
                  <a:tint val="62000"/>
                  <a:satMod val="180000"/>
                </a:schemeClr>
              </a:gs>
              <a:gs pos="65000">
                <a:schemeClr val="accent1">
                  <a:tint val="32000"/>
                  <a:satMod val="250000"/>
                </a:schemeClr>
              </a:gs>
              <a:gs pos="100000">
                <a:schemeClr val="accent1">
                  <a:tint val="23000"/>
                  <a:satMod val="300000"/>
                </a:schemeClr>
              </a:gs>
            </a:gsLst>
          </a:gradFill>
          <a:effectLst>
            <a:outerShdw blurRad="304800" dist="152400" dir="2700000" algn="tl" rotWithShape="0">
              <a:prstClr val="black">
                <a:alpha val="40000"/>
              </a:prstClr>
            </a:outerShdw>
          </a:effectLst>
        </p:spPr>
        <p:style>
          <a:lnRef idx="1">
            <a:schemeClr val="accent1"/>
          </a:lnRef>
          <a:fillRef idx="2">
            <a:schemeClr val="accent1"/>
          </a:fillRef>
          <a:effectRef idx="1">
            <a:schemeClr val="accent1"/>
          </a:effectRef>
          <a:fontRef idx="minor">
            <a:schemeClr val="dk1"/>
          </a:fontRef>
        </p:style>
        <p:txBody>
          <a:bodyPr wrap="square" tIns="182880" rIns="91440" anchor="ctr" anchorCtr="0">
            <a:normAutofit fontScale="92500" lnSpcReduction="20000"/>
          </a:bodyPr>
          <a:lstStyle/>
          <a:p>
            <a:r>
              <a:rPr lang="en-US" dirty="0" smtClean="0"/>
              <a:t>“</a:t>
            </a:r>
            <a:r>
              <a:rPr lang="en-US" dirty="0" smtClean="0"/>
              <a:t>All other religions say to man: </a:t>
            </a:r>
            <a:r>
              <a:rPr lang="en-US" dirty="0" smtClean="0"/>
              <a:t>‘You </a:t>
            </a:r>
            <a:r>
              <a:rPr lang="en-US" dirty="0" smtClean="0"/>
              <a:t>must become just so and so and do such and such works if you wish to go to heaven</a:t>
            </a:r>
            <a:r>
              <a:rPr lang="en-US" dirty="0" smtClean="0"/>
              <a:t>.’</a:t>
            </a:r>
            <a:r>
              <a:rPr lang="en-US" dirty="0" smtClean="0"/>
              <a:t>”</a:t>
            </a:r>
          </a:p>
          <a:p>
            <a:r>
              <a:rPr lang="en-US" dirty="0" smtClean="0"/>
              <a:t>the Christian religion says: “You are a lost and condemned sinner; you cannot be your own Savior. But do not despair on that account. </a:t>
            </a:r>
            <a:r>
              <a:rPr lang="en-US" i="1" dirty="0" smtClean="0"/>
              <a:t>There is One who has acquired salvation for you. </a:t>
            </a:r>
            <a:r>
              <a:rPr lang="en-US" dirty="0" smtClean="0"/>
              <a:t>Christ has opened the portals to heaven to you and says to you: Come, for all things are ready. Come to the marriage of the Lamb.”</a:t>
            </a:r>
            <a:endParaRPr lang="en-US" dirty="0"/>
          </a:p>
        </p:txBody>
      </p:sp>
      <p:sp>
        <p:nvSpPr>
          <p:cNvPr id="3" name="Title 2"/>
          <p:cNvSpPr>
            <a:spLocks noGrp="1"/>
          </p:cNvSpPr>
          <p:nvPr>
            <p:ph type="title"/>
          </p:nvPr>
        </p:nvSpPr>
        <p:spPr>
          <a:xfrm>
            <a:off x="457200" y="274638"/>
            <a:ext cx="8229600" cy="1706562"/>
          </a:xfrm>
        </p:spPr>
        <p:txBody>
          <a:bodyPr anchor="ctr" anchorCtr="0">
            <a:normAutofit/>
          </a:bodyPr>
          <a:lstStyle/>
          <a:p>
            <a:r>
              <a:rPr lang="en-US" sz="2800" dirty="0" smtClean="0"/>
              <a:t>11. </a:t>
            </a:r>
            <a:r>
              <a:rPr lang="en-US" sz="2800" dirty="0" smtClean="0"/>
              <a:t> Why is that? What do all other religions say about salvation? What does the Christian faith say? </a:t>
            </a:r>
            <a:r>
              <a:rPr lang="en-US" sz="2800" dirty="0" smtClean="0"/>
              <a:t>(pg </a:t>
            </a:r>
            <a:r>
              <a:rPr lang="en-US" sz="2800" dirty="0" smtClean="0"/>
              <a:t>71-72</a:t>
            </a:r>
            <a:r>
              <a:rPr lang="en-US" sz="2800" dirty="0" smtClean="0"/>
              <a:t>)</a:t>
            </a:r>
            <a:endParaRPr lang="en-US" sz="2800" dirty="0"/>
          </a:p>
        </p:txBody>
      </p:sp>
      <p:sp>
        <p:nvSpPr>
          <p:cNvPr id="4" name="Slide Number Placeholder 3"/>
          <p:cNvSpPr>
            <a:spLocks noGrp="1"/>
          </p:cNvSpPr>
          <p:nvPr>
            <p:ph type="sldNum" sz="quarter" idx="12"/>
          </p:nvPr>
        </p:nvSpPr>
        <p:spPr/>
        <p:txBody>
          <a:bodyPr/>
          <a:lstStyle/>
          <a:p>
            <a:fld id="{85EF05A6-58C6-4900-AE51-7F5642C47714}" type="slidenum">
              <a:rPr lang="en-US" smtClean="0"/>
              <a:pPr/>
              <a:t>14</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bg/>
                                          </p:spTgt>
                                        </p:tgtEl>
                                        <p:attrNameLst>
                                          <p:attrName>style.visibility</p:attrName>
                                        </p:attrNameLst>
                                      </p:cBhvr>
                                      <p:to>
                                        <p:strVal val="visible"/>
                                      </p:to>
                                    </p:set>
                                    <p:animEffect transition="in" filter="fade">
                                      <p:cBhvr>
                                        <p:cTn id="7" dur="2000"/>
                                        <p:tgtEl>
                                          <p:spTgt spid="2">
                                            <p:bg/>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fade">
                                      <p:cBhvr>
                                        <p:cTn id="12" dur="2000"/>
                                        <p:tgtEl>
                                          <p:spTgt spid="2">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1" end="1"/>
                                            </p:txEl>
                                          </p:spTgt>
                                        </p:tgtEl>
                                        <p:attrNameLst>
                                          <p:attrName>style.visibility</p:attrName>
                                        </p:attrNameLst>
                                      </p:cBhvr>
                                      <p:to>
                                        <p:strVal val="visible"/>
                                      </p:to>
                                    </p:set>
                                    <p:animEffect transition="in" filter="fade">
                                      <p:cBhvr>
                                        <p:cTn id="17" dur="2000"/>
                                        <p:tgtEl>
                                          <p:spTgt spid="2">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2209800"/>
            <a:ext cx="8229600" cy="3581401"/>
          </a:xfrm>
          <a:gradFill>
            <a:gsLst>
              <a:gs pos="0">
                <a:schemeClr val="accent1">
                  <a:tint val="62000"/>
                  <a:satMod val="180000"/>
                </a:schemeClr>
              </a:gs>
              <a:gs pos="65000">
                <a:schemeClr val="accent1">
                  <a:tint val="32000"/>
                  <a:satMod val="250000"/>
                </a:schemeClr>
              </a:gs>
              <a:gs pos="100000">
                <a:schemeClr val="accent1">
                  <a:tint val="23000"/>
                  <a:satMod val="300000"/>
                </a:schemeClr>
              </a:gs>
            </a:gsLst>
          </a:gradFill>
          <a:effectLst>
            <a:outerShdw blurRad="304800" dist="152400" dir="2700000" algn="tl" rotWithShape="0">
              <a:prstClr val="black">
                <a:alpha val="40000"/>
              </a:prstClr>
            </a:outerShdw>
          </a:effectLst>
        </p:spPr>
        <p:style>
          <a:lnRef idx="1">
            <a:schemeClr val="accent1"/>
          </a:lnRef>
          <a:fillRef idx="2">
            <a:schemeClr val="accent1"/>
          </a:fillRef>
          <a:effectRef idx="1">
            <a:schemeClr val="accent1"/>
          </a:effectRef>
          <a:fontRef idx="minor">
            <a:schemeClr val="dk1"/>
          </a:fontRef>
        </p:style>
        <p:txBody>
          <a:bodyPr wrap="square" tIns="182880" rIns="91440" anchor="ctr" anchorCtr="0">
            <a:normAutofit/>
          </a:bodyPr>
          <a:lstStyle/>
          <a:p>
            <a:r>
              <a:rPr lang="en-US" dirty="0" smtClean="0"/>
              <a:t>“</a:t>
            </a:r>
            <a:r>
              <a:rPr lang="en-US" dirty="0" smtClean="0"/>
              <a:t>Yes, I want sinners about Me,” and </a:t>
            </a:r>
            <a:r>
              <a:rPr lang="en-US" dirty="0" smtClean="0"/>
              <a:t>then He </a:t>
            </a:r>
            <a:r>
              <a:rPr lang="en-US" dirty="0" smtClean="0"/>
              <a:t>proceeds to prove this by telling the </a:t>
            </a:r>
            <a:r>
              <a:rPr lang="en-US" dirty="0" smtClean="0"/>
              <a:t>parables </a:t>
            </a:r>
            <a:r>
              <a:rPr lang="en-US" dirty="0" smtClean="0"/>
              <a:t>of the Lost </a:t>
            </a:r>
            <a:r>
              <a:rPr lang="en-US" dirty="0" smtClean="0"/>
              <a:t>Sheep…Lost Coin…Prodigal Son.</a:t>
            </a:r>
            <a:endParaRPr lang="en-US" dirty="0" smtClean="0"/>
          </a:p>
          <a:p>
            <a:r>
              <a:rPr lang="en-US" dirty="0" smtClean="0"/>
              <a:t>He goes about seeking lost sinners and does not hesitate to tell the proud Pharisees that harlots and publicans will enter the kingdom of heaven rather than they. Thus He shows us quite plainly what His Gospel really is.</a:t>
            </a:r>
            <a:endParaRPr lang="en-US" dirty="0"/>
          </a:p>
        </p:txBody>
      </p:sp>
      <p:sp>
        <p:nvSpPr>
          <p:cNvPr id="3" name="Title 2"/>
          <p:cNvSpPr>
            <a:spLocks noGrp="1"/>
          </p:cNvSpPr>
          <p:nvPr>
            <p:ph type="title"/>
          </p:nvPr>
        </p:nvSpPr>
        <p:spPr>
          <a:xfrm>
            <a:off x="457200" y="274638"/>
            <a:ext cx="8229600" cy="1706562"/>
          </a:xfrm>
        </p:spPr>
        <p:txBody>
          <a:bodyPr anchor="ctr" anchorCtr="0">
            <a:normAutofit fontScale="90000"/>
          </a:bodyPr>
          <a:lstStyle/>
          <a:p>
            <a:r>
              <a:rPr lang="en-US" sz="2800" dirty="0" smtClean="0"/>
              <a:t>12. </a:t>
            </a:r>
            <a:r>
              <a:rPr lang="en-US" sz="2800" dirty="0" smtClean="0"/>
              <a:t>If Christ came to give us morals to live by, you’d expect Him to cater to the supreme moralists, the Pharisees. But no, whom did Jesus want around Him? Why? What parables illustrate this? </a:t>
            </a:r>
            <a:r>
              <a:rPr lang="en-US" sz="2800" dirty="0" smtClean="0"/>
              <a:t>(pg </a:t>
            </a:r>
            <a:r>
              <a:rPr lang="en-US" sz="2800" dirty="0" smtClean="0"/>
              <a:t>72)</a:t>
            </a:r>
            <a:endParaRPr lang="en-US" sz="2800" dirty="0"/>
          </a:p>
        </p:txBody>
      </p:sp>
      <p:sp>
        <p:nvSpPr>
          <p:cNvPr id="4" name="Slide Number Placeholder 3"/>
          <p:cNvSpPr>
            <a:spLocks noGrp="1"/>
          </p:cNvSpPr>
          <p:nvPr>
            <p:ph type="sldNum" sz="quarter" idx="12"/>
          </p:nvPr>
        </p:nvSpPr>
        <p:spPr/>
        <p:txBody>
          <a:bodyPr/>
          <a:lstStyle/>
          <a:p>
            <a:fld id="{85EF05A6-58C6-4900-AE51-7F5642C47714}" type="slidenum">
              <a:rPr lang="en-US" smtClean="0"/>
              <a:pPr/>
              <a:t>15</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bg/>
                                          </p:spTgt>
                                        </p:tgtEl>
                                        <p:attrNameLst>
                                          <p:attrName>style.visibility</p:attrName>
                                        </p:attrNameLst>
                                      </p:cBhvr>
                                      <p:to>
                                        <p:strVal val="visible"/>
                                      </p:to>
                                    </p:set>
                                    <p:animEffect transition="in" filter="fade">
                                      <p:cBhvr>
                                        <p:cTn id="7" dur="2000"/>
                                        <p:tgtEl>
                                          <p:spTgt spid="2">
                                            <p:bg/>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fade">
                                      <p:cBhvr>
                                        <p:cTn id="12" dur="2000"/>
                                        <p:tgtEl>
                                          <p:spTgt spid="2">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1" end="1"/>
                                            </p:txEl>
                                          </p:spTgt>
                                        </p:tgtEl>
                                        <p:attrNameLst>
                                          <p:attrName>style.visibility</p:attrName>
                                        </p:attrNameLst>
                                      </p:cBhvr>
                                      <p:to>
                                        <p:strVal val="visible"/>
                                      </p:to>
                                    </p:set>
                                    <p:animEffect transition="in" filter="fade">
                                      <p:cBhvr>
                                        <p:cTn id="17" dur="2000"/>
                                        <p:tgtEl>
                                          <p:spTgt spid="2">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2209800"/>
            <a:ext cx="8229600" cy="3581401"/>
          </a:xfrm>
          <a:gradFill>
            <a:gsLst>
              <a:gs pos="0">
                <a:schemeClr val="accent1">
                  <a:tint val="62000"/>
                  <a:satMod val="180000"/>
                </a:schemeClr>
              </a:gs>
              <a:gs pos="65000">
                <a:schemeClr val="accent1">
                  <a:tint val="32000"/>
                  <a:satMod val="250000"/>
                </a:schemeClr>
              </a:gs>
              <a:gs pos="100000">
                <a:schemeClr val="accent1">
                  <a:tint val="23000"/>
                  <a:satMod val="300000"/>
                </a:schemeClr>
              </a:gs>
            </a:gsLst>
          </a:gradFill>
          <a:effectLst>
            <a:outerShdw blurRad="304800" dist="152400" dir="2700000" algn="tl" rotWithShape="0">
              <a:prstClr val="black">
                <a:alpha val="40000"/>
              </a:prstClr>
            </a:outerShdw>
          </a:effectLst>
        </p:spPr>
        <p:style>
          <a:lnRef idx="1">
            <a:schemeClr val="accent1"/>
          </a:lnRef>
          <a:fillRef idx="2">
            <a:schemeClr val="accent1"/>
          </a:fillRef>
          <a:effectRef idx="1">
            <a:schemeClr val="accent1"/>
          </a:effectRef>
          <a:fontRef idx="minor">
            <a:schemeClr val="dk1"/>
          </a:fontRef>
        </p:style>
        <p:txBody>
          <a:bodyPr wrap="square" tIns="182880" rIns="91440" anchor="ctr" anchorCtr="0">
            <a:normAutofit/>
          </a:bodyPr>
          <a:lstStyle/>
          <a:p>
            <a:r>
              <a:rPr lang="en-US" dirty="0" smtClean="0"/>
              <a:t>“</a:t>
            </a:r>
            <a:r>
              <a:rPr lang="en-US" i="1" dirty="0" smtClean="0"/>
              <a:t>The Law was given by Moses, but grace and truth came by Jesus </a:t>
            </a:r>
            <a:r>
              <a:rPr lang="en-US" i="1" dirty="0" smtClean="0"/>
              <a:t>Christ.</a:t>
            </a:r>
            <a:r>
              <a:rPr lang="en-US" dirty="0" smtClean="0"/>
              <a:t>”</a:t>
            </a:r>
          </a:p>
        </p:txBody>
      </p:sp>
      <p:sp>
        <p:nvSpPr>
          <p:cNvPr id="3" name="Title 2"/>
          <p:cNvSpPr>
            <a:spLocks noGrp="1"/>
          </p:cNvSpPr>
          <p:nvPr>
            <p:ph type="title"/>
          </p:nvPr>
        </p:nvSpPr>
        <p:spPr>
          <a:xfrm>
            <a:off x="457200" y="274638"/>
            <a:ext cx="8229600" cy="1706562"/>
          </a:xfrm>
        </p:spPr>
        <p:txBody>
          <a:bodyPr anchor="ctr" anchorCtr="0">
            <a:normAutofit/>
          </a:bodyPr>
          <a:lstStyle/>
          <a:p>
            <a:r>
              <a:rPr lang="en-US" sz="2800" dirty="0" smtClean="0"/>
              <a:t>13. </a:t>
            </a:r>
            <a:r>
              <a:rPr lang="en-US" sz="2800" dirty="0" smtClean="0"/>
              <a:t> The Catholic Church says the Gospel tells us what to do. What does the Apostle John say in John 1:17? </a:t>
            </a:r>
            <a:r>
              <a:rPr lang="en-US" sz="2800" dirty="0" smtClean="0"/>
              <a:t>(pg </a:t>
            </a:r>
            <a:r>
              <a:rPr lang="en-US" sz="2800" dirty="0" smtClean="0"/>
              <a:t>73)</a:t>
            </a:r>
            <a:endParaRPr lang="en-US" sz="2800" dirty="0"/>
          </a:p>
        </p:txBody>
      </p:sp>
      <p:sp>
        <p:nvSpPr>
          <p:cNvPr id="4" name="Slide Number Placeholder 3"/>
          <p:cNvSpPr>
            <a:spLocks noGrp="1"/>
          </p:cNvSpPr>
          <p:nvPr>
            <p:ph type="sldNum" sz="quarter" idx="12"/>
          </p:nvPr>
        </p:nvSpPr>
        <p:spPr/>
        <p:txBody>
          <a:bodyPr/>
          <a:lstStyle/>
          <a:p>
            <a:fld id="{85EF05A6-58C6-4900-AE51-7F5642C47714}" type="slidenum">
              <a:rPr lang="en-US" smtClean="0"/>
              <a:pPr/>
              <a:t>16</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bg/>
                                          </p:spTgt>
                                        </p:tgtEl>
                                        <p:attrNameLst>
                                          <p:attrName>style.visibility</p:attrName>
                                        </p:attrNameLst>
                                      </p:cBhvr>
                                      <p:to>
                                        <p:strVal val="visible"/>
                                      </p:to>
                                    </p:set>
                                    <p:animEffect transition="in" filter="fade">
                                      <p:cBhvr>
                                        <p:cTn id="7" dur="2000"/>
                                        <p:tgtEl>
                                          <p:spTgt spid="2">
                                            <p:bg/>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fade">
                                      <p:cBhvr>
                                        <p:cTn id="12" dur="20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2209800"/>
            <a:ext cx="8229600" cy="3581401"/>
          </a:xfrm>
          <a:gradFill>
            <a:gsLst>
              <a:gs pos="0">
                <a:schemeClr val="accent1">
                  <a:tint val="62000"/>
                  <a:satMod val="180000"/>
                </a:schemeClr>
              </a:gs>
              <a:gs pos="65000">
                <a:schemeClr val="accent1">
                  <a:tint val="32000"/>
                  <a:satMod val="250000"/>
                </a:schemeClr>
              </a:gs>
              <a:gs pos="100000">
                <a:schemeClr val="accent1">
                  <a:tint val="23000"/>
                  <a:satMod val="300000"/>
                </a:schemeClr>
              </a:gs>
            </a:gsLst>
          </a:gradFill>
          <a:effectLst>
            <a:outerShdw blurRad="304800" dist="152400" dir="2700000" algn="tl" rotWithShape="0">
              <a:prstClr val="black">
                <a:alpha val="40000"/>
              </a:prstClr>
            </a:outerShdw>
          </a:effectLst>
        </p:spPr>
        <p:style>
          <a:lnRef idx="1">
            <a:schemeClr val="accent1"/>
          </a:lnRef>
          <a:fillRef idx="2">
            <a:schemeClr val="accent1"/>
          </a:fillRef>
          <a:effectRef idx="1">
            <a:schemeClr val="accent1"/>
          </a:effectRef>
          <a:fontRef idx="minor">
            <a:schemeClr val="dk1"/>
          </a:fontRef>
        </p:style>
        <p:txBody>
          <a:bodyPr wrap="square" tIns="182880" rIns="91440" anchor="ctr" anchorCtr="0">
            <a:normAutofit/>
          </a:bodyPr>
          <a:lstStyle/>
          <a:p>
            <a:r>
              <a:rPr lang="en-US" i="1" dirty="0" smtClean="0"/>
              <a:t>“God </a:t>
            </a:r>
            <a:r>
              <a:rPr lang="en-US" i="1" dirty="0" smtClean="0"/>
              <a:t>sent not His Son into the world to condemn the world, but that the world through Him might be saved.</a:t>
            </a:r>
            <a:r>
              <a:rPr lang="en-US" dirty="0" smtClean="0"/>
              <a:t> </a:t>
            </a:r>
            <a:r>
              <a:rPr lang="en-US" dirty="0" smtClean="0"/>
              <a:t>”</a:t>
            </a:r>
            <a:endParaRPr lang="en-US" dirty="0"/>
          </a:p>
        </p:txBody>
      </p:sp>
      <p:sp>
        <p:nvSpPr>
          <p:cNvPr id="3" name="Title 2"/>
          <p:cNvSpPr>
            <a:spLocks noGrp="1"/>
          </p:cNvSpPr>
          <p:nvPr>
            <p:ph type="title"/>
          </p:nvPr>
        </p:nvSpPr>
        <p:spPr>
          <a:xfrm>
            <a:off x="457200" y="274638"/>
            <a:ext cx="8229600" cy="1706562"/>
          </a:xfrm>
        </p:spPr>
        <p:txBody>
          <a:bodyPr anchor="ctr" anchorCtr="0">
            <a:normAutofit/>
          </a:bodyPr>
          <a:lstStyle/>
          <a:p>
            <a:r>
              <a:rPr lang="en-US" sz="2800" dirty="0" smtClean="0"/>
              <a:t>14. </a:t>
            </a:r>
            <a:r>
              <a:rPr lang="en-US" sz="2800" dirty="0" smtClean="0"/>
              <a:t> Christ didn’t come into the world to teach us morals – what did He come to do? Answer from John 3:17 </a:t>
            </a:r>
            <a:r>
              <a:rPr lang="en-US" sz="2800" dirty="0" smtClean="0"/>
              <a:t>(pg </a:t>
            </a:r>
            <a:r>
              <a:rPr lang="en-US" sz="2800" dirty="0" smtClean="0"/>
              <a:t>73)</a:t>
            </a:r>
            <a:endParaRPr lang="en-US" sz="2800" dirty="0"/>
          </a:p>
        </p:txBody>
      </p:sp>
      <p:sp>
        <p:nvSpPr>
          <p:cNvPr id="4" name="Slide Number Placeholder 3"/>
          <p:cNvSpPr>
            <a:spLocks noGrp="1"/>
          </p:cNvSpPr>
          <p:nvPr>
            <p:ph type="sldNum" sz="quarter" idx="12"/>
          </p:nvPr>
        </p:nvSpPr>
        <p:spPr/>
        <p:txBody>
          <a:bodyPr/>
          <a:lstStyle/>
          <a:p>
            <a:fld id="{85EF05A6-58C6-4900-AE51-7F5642C47714}" type="slidenum">
              <a:rPr lang="en-US" smtClean="0"/>
              <a:pPr/>
              <a:t>17</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bg/>
                                          </p:spTgt>
                                        </p:tgtEl>
                                        <p:attrNameLst>
                                          <p:attrName>style.visibility</p:attrName>
                                        </p:attrNameLst>
                                      </p:cBhvr>
                                      <p:to>
                                        <p:strVal val="visible"/>
                                      </p:to>
                                    </p:set>
                                    <p:animEffect transition="in" filter="fade">
                                      <p:cBhvr>
                                        <p:cTn id="7" dur="2000"/>
                                        <p:tgtEl>
                                          <p:spTgt spid="2">
                                            <p:bg/>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fade">
                                      <p:cBhvr>
                                        <p:cTn id="12" dur="20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2209800"/>
            <a:ext cx="8229600" cy="3581401"/>
          </a:xfrm>
          <a:gradFill>
            <a:gsLst>
              <a:gs pos="0">
                <a:schemeClr val="accent1">
                  <a:tint val="62000"/>
                  <a:satMod val="180000"/>
                </a:schemeClr>
              </a:gs>
              <a:gs pos="65000">
                <a:schemeClr val="accent1">
                  <a:tint val="32000"/>
                  <a:satMod val="250000"/>
                </a:schemeClr>
              </a:gs>
              <a:gs pos="100000">
                <a:schemeClr val="accent1">
                  <a:tint val="23000"/>
                  <a:satMod val="300000"/>
                </a:schemeClr>
              </a:gs>
            </a:gsLst>
          </a:gradFill>
          <a:effectLst>
            <a:outerShdw blurRad="304800" dist="152400" dir="2700000" algn="tl" rotWithShape="0">
              <a:prstClr val="black">
                <a:alpha val="40000"/>
              </a:prstClr>
            </a:outerShdw>
          </a:effectLst>
        </p:spPr>
        <p:style>
          <a:lnRef idx="1">
            <a:schemeClr val="accent1"/>
          </a:lnRef>
          <a:fillRef idx="2">
            <a:schemeClr val="accent1"/>
          </a:fillRef>
          <a:effectRef idx="1">
            <a:schemeClr val="accent1"/>
          </a:effectRef>
          <a:fontRef idx="minor">
            <a:schemeClr val="dk1"/>
          </a:fontRef>
        </p:style>
        <p:txBody>
          <a:bodyPr wrap="square" tIns="182880" rIns="91440" anchor="ctr" anchorCtr="0">
            <a:normAutofit/>
          </a:bodyPr>
          <a:lstStyle/>
          <a:p>
            <a:r>
              <a:rPr lang="en-US" dirty="0" smtClean="0"/>
              <a:t>“</a:t>
            </a:r>
            <a:r>
              <a:rPr lang="en-US" i="1" dirty="0" smtClean="0"/>
              <a:t>I am not ashamed of the Gospel of Christ; for it is the power of God unto salvation to every one that believeth</a:t>
            </a:r>
            <a:r>
              <a:rPr lang="en-US" dirty="0" smtClean="0"/>
              <a:t>”</a:t>
            </a:r>
            <a:endParaRPr lang="en-US" dirty="0"/>
          </a:p>
        </p:txBody>
      </p:sp>
      <p:sp>
        <p:nvSpPr>
          <p:cNvPr id="3" name="Title 2"/>
          <p:cNvSpPr>
            <a:spLocks noGrp="1"/>
          </p:cNvSpPr>
          <p:nvPr>
            <p:ph type="title"/>
          </p:nvPr>
        </p:nvSpPr>
        <p:spPr>
          <a:xfrm>
            <a:off x="457200" y="274638"/>
            <a:ext cx="8229600" cy="1706562"/>
          </a:xfrm>
        </p:spPr>
        <p:txBody>
          <a:bodyPr anchor="ctr" anchorCtr="0">
            <a:normAutofit/>
          </a:bodyPr>
          <a:lstStyle/>
          <a:p>
            <a:r>
              <a:rPr lang="en-US" sz="2800" dirty="0" smtClean="0"/>
              <a:t>15. </a:t>
            </a:r>
            <a:r>
              <a:rPr lang="en-US" sz="2800" dirty="0" smtClean="0"/>
              <a:t>Is the great power of the Gospel that it shows us how to live a moral life? </a:t>
            </a:r>
            <a:r>
              <a:rPr lang="en-US" sz="2800" dirty="0" smtClean="0"/>
              <a:t>Answer from </a:t>
            </a:r>
            <a:r>
              <a:rPr lang="en-US" sz="2800" dirty="0" smtClean="0"/>
              <a:t>Romans 1:16-17 (pg </a:t>
            </a:r>
            <a:r>
              <a:rPr lang="en-US" sz="2800" dirty="0" smtClean="0"/>
              <a:t>73)</a:t>
            </a:r>
            <a:endParaRPr lang="en-US" sz="2800" dirty="0"/>
          </a:p>
        </p:txBody>
      </p:sp>
      <p:sp>
        <p:nvSpPr>
          <p:cNvPr id="4" name="Slide Number Placeholder 3"/>
          <p:cNvSpPr>
            <a:spLocks noGrp="1"/>
          </p:cNvSpPr>
          <p:nvPr>
            <p:ph type="sldNum" sz="quarter" idx="12"/>
          </p:nvPr>
        </p:nvSpPr>
        <p:spPr/>
        <p:txBody>
          <a:bodyPr/>
          <a:lstStyle/>
          <a:p>
            <a:fld id="{85EF05A6-58C6-4900-AE51-7F5642C47714}" type="slidenum">
              <a:rPr lang="en-US" smtClean="0"/>
              <a:pPr/>
              <a:t>18</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bg/>
                                          </p:spTgt>
                                        </p:tgtEl>
                                        <p:attrNameLst>
                                          <p:attrName>style.visibility</p:attrName>
                                        </p:attrNameLst>
                                      </p:cBhvr>
                                      <p:to>
                                        <p:strVal val="visible"/>
                                      </p:to>
                                    </p:set>
                                    <p:animEffect transition="in" filter="fade">
                                      <p:cBhvr>
                                        <p:cTn id="7" dur="2000"/>
                                        <p:tgtEl>
                                          <p:spTgt spid="2">
                                            <p:bg/>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fade">
                                      <p:cBhvr>
                                        <p:cTn id="12" dur="20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2209800"/>
            <a:ext cx="8229600" cy="3581401"/>
          </a:xfrm>
          <a:gradFill>
            <a:gsLst>
              <a:gs pos="0">
                <a:schemeClr val="accent1">
                  <a:tint val="62000"/>
                  <a:satMod val="180000"/>
                </a:schemeClr>
              </a:gs>
              <a:gs pos="65000">
                <a:schemeClr val="accent1">
                  <a:tint val="32000"/>
                  <a:satMod val="250000"/>
                </a:schemeClr>
              </a:gs>
              <a:gs pos="100000">
                <a:schemeClr val="accent1">
                  <a:tint val="23000"/>
                  <a:satMod val="300000"/>
                </a:schemeClr>
              </a:gs>
            </a:gsLst>
          </a:gradFill>
          <a:effectLst>
            <a:outerShdw blurRad="304800" dist="152400" dir="2700000" algn="tl" rotWithShape="0">
              <a:prstClr val="black">
                <a:alpha val="40000"/>
              </a:prstClr>
            </a:outerShdw>
          </a:effectLst>
        </p:spPr>
        <p:style>
          <a:lnRef idx="1">
            <a:schemeClr val="accent1"/>
          </a:lnRef>
          <a:fillRef idx="2">
            <a:schemeClr val="accent1"/>
          </a:fillRef>
          <a:effectRef idx="1">
            <a:schemeClr val="accent1"/>
          </a:effectRef>
          <a:fontRef idx="minor">
            <a:schemeClr val="dk1"/>
          </a:fontRef>
        </p:style>
        <p:txBody>
          <a:bodyPr wrap="square" tIns="182880" rIns="91440" anchor="ctr" anchorCtr="0">
            <a:normAutofit/>
          </a:bodyPr>
          <a:lstStyle/>
          <a:p>
            <a:r>
              <a:rPr lang="en-US" dirty="0" smtClean="0"/>
              <a:t>“</a:t>
            </a:r>
            <a:r>
              <a:rPr lang="en-US" i="1" dirty="0" smtClean="0"/>
              <a:t>This is a faithful saying and worthy of all acceptation that Christ Jesus came into the world to save sinners.</a:t>
            </a:r>
            <a:r>
              <a:rPr lang="en-US" dirty="0" smtClean="0"/>
              <a:t> </a:t>
            </a:r>
            <a:r>
              <a:rPr lang="en-US" dirty="0" smtClean="0"/>
              <a:t>”</a:t>
            </a:r>
            <a:endParaRPr lang="en-US" dirty="0"/>
          </a:p>
        </p:txBody>
      </p:sp>
      <p:sp>
        <p:nvSpPr>
          <p:cNvPr id="3" name="Title 2"/>
          <p:cNvSpPr>
            <a:spLocks noGrp="1"/>
          </p:cNvSpPr>
          <p:nvPr>
            <p:ph type="title"/>
          </p:nvPr>
        </p:nvSpPr>
        <p:spPr>
          <a:xfrm>
            <a:off x="457200" y="274638"/>
            <a:ext cx="8229600" cy="1706562"/>
          </a:xfrm>
        </p:spPr>
        <p:txBody>
          <a:bodyPr anchor="ctr" anchorCtr="0">
            <a:normAutofit/>
          </a:bodyPr>
          <a:lstStyle/>
          <a:p>
            <a:r>
              <a:rPr lang="en-US" sz="2800" dirty="0" smtClean="0"/>
              <a:t>16. </a:t>
            </a:r>
            <a:r>
              <a:rPr lang="en-US" sz="2800" dirty="0" smtClean="0"/>
              <a:t>Again, </a:t>
            </a:r>
            <a:r>
              <a:rPr lang="en-US" sz="2800" dirty="0" smtClean="0"/>
              <a:t>Christ </a:t>
            </a:r>
            <a:r>
              <a:rPr lang="en-US" sz="2800" dirty="0" smtClean="0"/>
              <a:t>didn’t come into the world to teach us morals – what did He come to do? Answer from </a:t>
            </a:r>
            <a:r>
              <a:rPr lang="en-US" sz="2800" dirty="0" smtClean="0"/>
              <a:t>I Timothy 1:15 (pg </a:t>
            </a:r>
            <a:r>
              <a:rPr lang="en-US" sz="2800" dirty="0" smtClean="0"/>
              <a:t>73)</a:t>
            </a:r>
            <a:endParaRPr lang="en-US" sz="2800" dirty="0"/>
          </a:p>
        </p:txBody>
      </p:sp>
      <p:sp>
        <p:nvSpPr>
          <p:cNvPr id="4" name="Slide Number Placeholder 3"/>
          <p:cNvSpPr>
            <a:spLocks noGrp="1"/>
          </p:cNvSpPr>
          <p:nvPr>
            <p:ph type="sldNum" sz="quarter" idx="12"/>
          </p:nvPr>
        </p:nvSpPr>
        <p:spPr/>
        <p:txBody>
          <a:bodyPr/>
          <a:lstStyle/>
          <a:p>
            <a:fld id="{85EF05A6-58C6-4900-AE51-7F5642C47714}" type="slidenum">
              <a:rPr lang="en-US" smtClean="0"/>
              <a:pPr/>
              <a:t>19</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bg/>
                                          </p:spTgt>
                                        </p:tgtEl>
                                        <p:attrNameLst>
                                          <p:attrName>style.visibility</p:attrName>
                                        </p:attrNameLst>
                                      </p:cBhvr>
                                      <p:to>
                                        <p:strVal val="visible"/>
                                      </p:to>
                                    </p:set>
                                    <p:animEffect transition="in" filter="fade">
                                      <p:cBhvr>
                                        <p:cTn id="7" dur="2000"/>
                                        <p:tgtEl>
                                          <p:spTgt spid="2">
                                            <p:bg/>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fade">
                                      <p:cBhvr>
                                        <p:cTn id="12" dur="20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481328"/>
            <a:ext cx="5334000" cy="4525963"/>
          </a:xfrm>
        </p:spPr>
        <p:txBody>
          <a:bodyPr>
            <a:normAutofit fontScale="92500" lnSpcReduction="20000"/>
          </a:bodyPr>
          <a:lstStyle/>
          <a:p>
            <a:r>
              <a:rPr lang="en-US" dirty="0" smtClean="0"/>
              <a:t>Without a proper understanding of the distinction between Law and Gospel, the Bible is a ___________ book.</a:t>
            </a:r>
          </a:p>
          <a:p>
            <a:r>
              <a:rPr lang="en-US" dirty="0" smtClean="0"/>
              <a:t>Between about the ___ century and the Reformation, the understanding of Law and Gospel was lost.</a:t>
            </a:r>
          </a:p>
          <a:p>
            <a:r>
              <a:rPr lang="en-US" dirty="0" smtClean="0"/>
              <a:t>Walther says that this distinction is “a _________ that must be carefully guarded, lest it go out again.”</a:t>
            </a:r>
            <a:endParaRPr lang="en-US" dirty="0"/>
          </a:p>
        </p:txBody>
      </p:sp>
      <p:sp>
        <p:nvSpPr>
          <p:cNvPr id="3" name="Title 2"/>
          <p:cNvSpPr>
            <a:spLocks noGrp="1"/>
          </p:cNvSpPr>
          <p:nvPr>
            <p:ph type="title"/>
          </p:nvPr>
        </p:nvSpPr>
        <p:spPr/>
        <p:txBody>
          <a:bodyPr/>
          <a:lstStyle/>
          <a:p>
            <a:r>
              <a:rPr lang="en-US" dirty="0" smtClean="0"/>
              <a:t>Review: </a:t>
            </a:r>
            <a:endParaRPr lang="en-US" dirty="0"/>
          </a:p>
        </p:txBody>
      </p:sp>
      <p:pic>
        <p:nvPicPr>
          <p:cNvPr id="5" name="Picture 4" descr="Walther_cfw_young (1).png"/>
          <p:cNvPicPr>
            <a:picLocks noChangeAspect="1"/>
          </p:cNvPicPr>
          <p:nvPr/>
        </p:nvPicPr>
        <p:blipFill>
          <a:blip r:embed="rId3" cstate="print"/>
          <a:stretch>
            <a:fillRect/>
          </a:stretch>
        </p:blipFill>
        <p:spPr>
          <a:xfrm>
            <a:off x="6019800" y="1371600"/>
            <a:ext cx="2794637" cy="3810868"/>
          </a:xfrm>
          <a:prstGeom prst="rect">
            <a:avLst/>
          </a:prstGeom>
        </p:spPr>
      </p:pic>
      <p:sp>
        <p:nvSpPr>
          <p:cNvPr id="6" name="Slide Number Placeholder 5"/>
          <p:cNvSpPr>
            <a:spLocks noGrp="1"/>
          </p:cNvSpPr>
          <p:nvPr>
            <p:ph type="sldNum" sz="quarter" idx="12"/>
          </p:nvPr>
        </p:nvSpPr>
        <p:spPr/>
        <p:txBody>
          <a:bodyPr/>
          <a:lstStyle/>
          <a:p>
            <a:fld id="{85EF05A6-58C6-4900-AE51-7F5642C47714}" type="slidenum">
              <a:rPr lang="en-US" smtClean="0"/>
              <a:pPr/>
              <a:t>2</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20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20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2000"/>
                                        <p:tgtEl>
                                          <p:spTgt spid="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2209800"/>
            <a:ext cx="8229600" cy="3581401"/>
          </a:xfrm>
          <a:gradFill>
            <a:gsLst>
              <a:gs pos="0">
                <a:schemeClr val="accent1">
                  <a:tint val="62000"/>
                  <a:satMod val="180000"/>
                </a:schemeClr>
              </a:gs>
              <a:gs pos="65000">
                <a:schemeClr val="accent1">
                  <a:tint val="32000"/>
                  <a:satMod val="250000"/>
                </a:schemeClr>
              </a:gs>
              <a:gs pos="100000">
                <a:schemeClr val="accent1">
                  <a:tint val="23000"/>
                  <a:satMod val="300000"/>
                </a:schemeClr>
              </a:gs>
            </a:gsLst>
          </a:gradFill>
          <a:effectLst>
            <a:outerShdw blurRad="304800" dist="152400" dir="2700000" algn="tl" rotWithShape="0">
              <a:prstClr val="black">
                <a:alpha val="40000"/>
              </a:prstClr>
            </a:outerShdw>
          </a:effectLst>
        </p:spPr>
        <p:style>
          <a:lnRef idx="1">
            <a:schemeClr val="accent1"/>
          </a:lnRef>
          <a:fillRef idx="2">
            <a:schemeClr val="accent1"/>
          </a:fillRef>
          <a:effectRef idx="1">
            <a:schemeClr val="accent1"/>
          </a:effectRef>
          <a:fontRef idx="minor">
            <a:schemeClr val="dk1"/>
          </a:fontRef>
        </p:style>
        <p:txBody>
          <a:bodyPr wrap="square" tIns="182880" rIns="91440" anchor="ctr" anchorCtr="0">
            <a:normAutofit/>
          </a:bodyPr>
          <a:lstStyle/>
          <a:p>
            <a:r>
              <a:rPr lang="en-US" dirty="0" smtClean="0"/>
              <a:t>“</a:t>
            </a:r>
            <a:r>
              <a:rPr lang="en-US" i="1" dirty="0" smtClean="0"/>
              <a:t>Think not that I am come to destroy the Law or the prophets; I am not come to destroy, but to fulfil</a:t>
            </a:r>
            <a:r>
              <a:rPr lang="en-US" i="1" dirty="0" smtClean="0"/>
              <a:t>.”</a:t>
            </a:r>
          </a:p>
          <a:p>
            <a:r>
              <a:rPr lang="en-US" dirty="0" smtClean="0"/>
              <a:t>“</a:t>
            </a:r>
            <a:r>
              <a:rPr lang="en-US" dirty="0" smtClean="0"/>
              <a:t>That means that He did not come to issue new laws, but to fulfil the Law for us, so that we may share His </a:t>
            </a:r>
            <a:r>
              <a:rPr lang="en-US" dirty="0" smtClean="0"/>
              <a:t>fulfillment”</a:t>
            </a:r>
            <a:endParaRPr lang="en-US" dirty="0"/>
          </a:p>
        </p:txBody>
      </p:sp>
      <p:sp>
        <p:nvSpPr>
          <p:cNvPr id="3" name="Title 2"/>
          <p:cNvSpPr>
            <a:spLocks noGrp="1"/>
          </p:cNvSpPr>
          <p:nvPr>
            <p:ph type="title"/>
          </p:nvPr>
        </p:nvSpPr>
        <p:spPr>
          <a:xfrm>
            <a:off x="457200" y="274638"/>
            <a:ext cx="8229600" cy="1706562"/>
          </a:xfrm>
        </p:spPr>
        <p:txBody>
          <a:bodyPr anchor="ctr" anchorCtr="0">
            <a:normAutofit/>
          </a:bodyPr>
          <a:lstStyle/>
          <a:p>
            <a:r>
              <a:rPr lang="en-US" sz="2800" dirty="0" smtClean="0"/>
              <a:t>17.  </a:t>
            </a:r>
            <a:r>
              <a:rPr lang="en-US" sz="2800" dirty="0" smtClean="0"/>
              <a:t>Did Jesus come to issue new laws? Answer from Matthew 5:17 (pg 74 top)</a:t>
            </a:r>
            <a:endParaRPr lang="en-US" sz="2800" dirty="0"/>
          </a:p>
        </p:txBody>
      </p:sp>
      <p:sp>
        <p:nvSpPr>
          <p:cNvPr id="4" name="Slide Number Placeholder 3"/>
          <p:cNvSpPr>
            <a:spLocks noGrp="1"/>
          </p:cNvSpPr>
          <p:nvPr>
            <p:ph type="sldNum" sz="quarter" idx="12"/>
          </p:nvPr>
        </p:nvSpPr>
        <p:spPr/>
        <p:txBody>
          <a:bodyPr/>
          <a:lstStyle/>
          <a:p>
            <a:fld id="{85EF05A6-58C6-4900-AE51-7F5642C47714}" type="slidenum">
              <a:rPr lang="en-US" smtClean="0"/>
              <a:pPr/>
              <a:t>20</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bg/>
                                          </p:spTgt>
                                        </p:tgtEl>
                                        <p:attrNameLst>
                                          <p:attrName>style.visibility</p:attrName>
                                        </p:attrNameLst>
                                      </p:cBhvr>
                                      <p:to>
                                        <p:strVal val="visible"/>
                                      </p:to>
                                    </p:set>
                                    <p:animEffect transition="in" filter="fade">
                                      <p:cBhvr>
                                        <p:cTn id="7" dur="2000"/>
                                        <p:tgtEl>
                                          <p:spTgt spid="2">
                                            <p:bg/>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fade">
                                      <p:cBhvr>
                                        <p:cTn id="12" dur="2000"/>
                                        <p:tgtEl>
                                          <p:spTgt spid="2">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1" end="1"/>
                                            </p:txEl>
                                          </p:spTgt>
                                        </p:tgtEl>
                                        <p:attrNameLst>
                                          <p:attrName>style.visibility</p:attrName>
                                        </p:attrNameLst>
                                      </p:cBhvr>
                                      <p:to>
                                        <p:strVal val="visible"/>
                                      </p:to>
                                    </p:set>
                                    <p:animEffect transition="in" filter="fade">
                                      <p:cBhvr>
                                        <p:cTn id="17" dur="2000"/>
                                        <p:tgtEl>
                                          <p:spTgt spid="2">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2209800"/>
            <a:ext cx="8229600" cy="3581401"/>
          </a:xfrm>
          <a:gradFill>
            <a:gsLst>
              <a:gs pos="0">
                <a:schemeClr val="accent1">
                  <a:tint val="62000"/>
                  <a:satMod val="180000"/>
                </a:schemeClr>
              </a:gs>
              <a:gs pos="65000">
                <a:schemeClr val="accent1">
                  <a:tint val="32000"/>
                  <a:satMod val="250000"/>
                </a:schemeClr>
              </a:gs>
              <a:gs pos="100000">
                <a:schemeClr val="accent1">
                  <a:tint val="23000"/>
                  <a:satMod val="300000"/>
                </a:schemeClr>
              </a:gs>
            </a:gsLst>
          </a:gradFill>
          <a:effectLst>
            <a:outerShdw blurRad="304800" dist="152400" dir="2700000" algn="tl" rotWithShape="0">
              <a:prstClr val="black">
                <a:alpha val="40000"/>
              </a:prstClr>
            </a:outerShdw>
          </a:effectLst>
        </p:spPr>
        <p:style>
          <a:lnRef idx="1">
            <a:schemeClr val="accent1"/>
          </a:lnRef>
          <a:fillRef idx="2">
            <a:schemeClr val="accent1"/>
          </a:fillRef>
          <a:effectRef idx="1">
            <a:schemeClr val="accent1"/>
          </a:effectRef>
          <a:fontRef idx="minor">
            <a:schemeClr val="dk1"/>
          </a:fontRef>
        </p:style>
        <p:txBody>
          <a:bodyPr wrap="square" tIns="182880" rIns="91440" anchor="ctr" anchorCtr="0">
            <a:normAutofit fontScale="77500" lnSpcReduction="20000"/>
          </a:bodyPr>
          <a:lstStyle/>
          <a:p>
            <a:r>
              <a:rPr lang="en-US" dirty="0" smtClean="0"/>
              <a:t>“…</a:t>
            </a:r>
            <a:r>
              <a:rPr lang="en-US" dirty="0" smtClean="0"/>
              <a:t> that men are made righteous solely through the imputation of the righteousness of </a:t>
            </a:r>
            <a:r>
              <a:rPr lang="en-US" dirty="0" smtClean="0"/>
              <a:t>Christ.”</a:t>
            </a:r>
          </a:p>
          <a:p>
            <a:r>
              <a:rPr lang="en-US" dirty="0" smtClean="0"/>
              <a:t>“…</a:t>
            </a:r>
            <a:r>
              <a:rPr lang="en-US" dirty="0" smtClean="0"/>
              <a:t> that the grace by which we are made righteous is nothing else than the favor of </a:t>
            </a:r>
            <a:r>
              <a:rPr lang="en-US" dirty="0" smtClean="0"/>
              <a:t>God.”</a:t>
            </a:r>
          </a:p>
          <a:p>
            <a:r>
              <a:rPr lang="en-US" dirty="0" smtClean="0"/>
              <a:t>“…</a:t>
            </a:r>
            <a:r>
              <a:rPr lang="en-US" dirty="0" smtClean="0"/>
              <a:t> that the faith which makes men righteous is nothing else than trust in the divine mercy, which remits sin for Christ’s </a:t>
            </a:r>
            <a:r>
              <a:rPr lang="en-US" dirty="0" smtClean="0"/>
              <a:t>sake.”</a:t>
            </a:r>
          </a:p>
          <a:p>
            <a:r>
              <a:rPr lang="en-US" dirty="0" smtClean="0"/>
              <a:t>“…</a:t>
            </a:r>
            <a:r>
              <a:rPr lang="en-US" dirty="0" smtClean="0"/>
              <a:t> that a justified person does not, by reason of the good </a:t>
            </a:r>
            <a:r>
              <a:rPr lang="en-US" i="1" dirty="0" smtClean="0"/>
              <a:t>works</a:t>
            </a:r>
            <a:r>
              <a:rPr lang="en-US" dirty="0" smtClean="0"/>
              <a:t> which are done by </a:t>
            </a:r>
            <a:r>
              <a:rPr lang="en-US" dirty="0" smtClean="0"/>
              <a:t>him…truly</a:t>
            </a:r>
            <a:r>
              <a:rPr lang="en-US" dirty="0" smtClean="0"/>
              <a:t> </a:t>
            </a:r>
            <a:r>
              <a:rPr lang="en-US" i="1" dirty="0" smtClean="0"/>
              <a:t>merit</a:t>
            </a:r>
            <a:r>
              <a:rPr lang="en-US" dirty="0" smtClean="0"/>
              <a:t> an increase of grace, eternal life, and the actual obtainment of eternal </a:t>
            </a:r>
            <a:r>
              <a:rPr lang="en-US" dirty="0" smtClean="0"/>
              <a:t>life.”</a:t>
            </a:r>
          </a:p>
          <a:p>
            <a:r>
              <a:rPr lang="en-US" dirty="0" smtClean="0"/>
              <a:t>“Let these all be accursed and damned!” say the Catholics.</a:t>
            </a:r>
            <a:endParaRPr lang="en-US" dirty="0"/>
          </a:p>
        </p:txBody>
      </p:sp>
      <p:sp>
        <p:nvSpPr>
          <p:cNvPr id="3" name="Title 2"/>
          <p:cNvSpPr>
            <a:spLocks noGrp="1"/>
          </p:cNvSpPr>
          <p:nvPr>
            <p:ph type="title"/>
          </p:nvPr>
        </p:nvSpPr>
        <p:spPr>
          <a:xfrm>
            <a:off x="457200" y="274638"/>
            <a:ext cx="8229600" cy="1706562"/>
          </a:xfrm>
        </p:spPr>
        <p:txBody>
          <a:bodyPr anchor="ctr" anchorCtr="0">
            <a:normAutofit fontScale="90000"/>
          </a:bodyPr>
          <a:lstStyle/>
          <a:p>
            <a:r>
              <a:rPr lang="en-US" sz="2800" dirty="0" smtClean="0"/>
              <a:t>18. </a:t>
            </a:r>
            <a:r>
              <a:rPr lang="en-US" sz="2800" dirty="0" smtClean="0"/>
              <a:t> What are some categories of people who, according to Catholic teaching, </a:t>
            </a:r>
            <a:r>
              <a:rPr lang="en-US" sz="2800" dirty="0" smtClean="0"/>
              <a:t>stand </a:t>
            </a:r>
            <a:r>
              <a:rPr lang="en-US" sz="2800" dirty="0" smtClean="0"/>
              <a:t>eternally damned?  Anyone who says… (pg 74 middle)</a:t>
            </a:r>
            <a:endParaRPr lang="en-US" sz="2800" dirty="0"/>
          </a:p>
        </p:txBody>
      </p:sp>
      <p:sp>
        <p:nvSpPr>
          <p:cNvPr id="4" name="Slide Number Placeholder 3"/>
          <p:cNvSpPr>
            <a:spLocks noGrp="1"/>
          </p:cNvSpPr>
          <p:nvPr>
            <p:ph type="sldNum" sz="quarter" idx="12"/>
          </p:nvPr>
        </p:nvSpPr>
        <p:spPr/>
        <p:txBody>
          <a:bodyPr/>
          <a:lstStyle/>
          <a:p>
            <a:fld id="{85EF05A6-58C6-4900-AE51-7F5642C47714}" type="slidenum">
              <a:rPr lang="en-US" smtClean="0"/>
              <a:pPr/>
              <a:t>21</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bg/>
                                          </p:spTgt>
                                        </p:tgtEl>
                                        <p:attrNameLst>
                                          <p:attrName>style.visibility</p:attrName>
                                        </p:attrNameLst>
                                      </p:cBhvr>
                                      <p:to>
                                        <p:strVal val="visible"/>
                                      </p:to>
                                    </p:set>
                                    <p:animEffect transition="in" filter="fade">
                                      <p:cBhvr>
                                        <p:cTn id="7" dur="2000"/>
                                        <p:tgtEl>
                                          <p:spTgt spid="2">
                                            <p:bg/>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fade">
                                      <p:cBhvr>
                                        <p:cTn id="12" dur="2000"/>
                                        <p:tgtEl>
                                          <p:spTgt spid="2">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1" end="1"/>
                                            </p:txEl>
                                          </p:spTgt>
                                        </p:tgtEl>
                                        <p:attrNameLst>
                                          <p:attrName>style.visibility</p:attrName>
                                        </p:attrNameLst>
                                      </p:cBhvr>
                                      <p:to>
                                        <p:strVal val="visible"/>
                                      </p:to>
                                    </p:set>
                                    <p:animEffect transition="in" filter="fade">
                                      <p:cBhvr>
                                        <p:cTn id="17" dur="2000"/>
                                        <p:tgtEl>
                                          <p:spTgt spid="2">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2" end="2"/>
                                            </p:txEl>
                                          </p:spTgt>
                                        </p:tgtEl>
                                        <p:attrNameLst>
                                          <p:attrName>style.visibility</p:attrName>
                                        </p:attrNameLst>
                                      </p:cBhvr>
                                      <p:to>
                                        <p:strVal val="visible"/>
                                      </p:to>
                                    </p:set>
                                    <p:animEffect transition="in" filter="fade">
                                      <p:cBhvr>
                                        <p:cTn id="22" dur="2000"/>
                                        <p:tgtEl>
                                          <p:spTgt spid="2">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
                                            <p:txEl>
                                              <p:pRg st="3" end="3"/>
                                            </p:txEl>
                                          </p:spTgt>
                                        </p:tgtEl>
                                        <p:attrNameLst>
                                          <p:attrName>style.visibility</p:attrName>
                                        </p:attrNameLst>
                                      </p:cBhvr>
                                      <p:to>
                                        <p:strVal val="visible"/>
                                      </p:to>
                                    </p:set>
                                    <p:animEffect transition="in" filter="fade">
                                      <p:cBhvr>
                                        <p:cTn id="27" dur="2000"/>
                                        <p:tgtEl>
                                          <p:spTgt spid="2">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2">
                                            <p:txEl>
                                              <p:pRg st="4" end="4"/>
                                            </p:txEl>
                                          </p:spTgt>
                                        </p:tgtEl>
                                        <p:attrNameLst>
                                          <p:attrName>style.visibility</p:attrName>
                                        </p:attrNameLst>
                                      </p:cBhvr>
                                      <p:to>
                                        <p:strVal val="visible"/>
                                      </p:to>
                                    </p:set>
                                    <p:animEffect transition="in" filter="fade">
                                      <p:cBhvr>
                                        <p:cTn id="32" dur="2000"/>
                                        <p:tgtEl>
                                          <p:spTgt spid="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2209800"/>
            <a:ext cx="8229600" cy="3581401"/>
          </a:xfrm>
          <a:gradFill>
            <a:gsLst>
              <a:gs pos="0">
                <a:schemeClr val="accent1">
                  <a:tint val="62000"/>
                  <a:satMod val="180000"/>
                </a:schemeClr>
              </a:gs>
              <a:gs pos="65000">
                <a:schemeClr val="accent1">
                  <a:tint val="32000"/>
                  <a:satMod val="250000"/>
                </a:schemeClr>
              </a:gs>
              <a:gs pos="100000">
                <a:schemeClr val="accent1">
                  <a:tint val="23000"/>
                  <a:satMod val="300000"/>
                </a:schemeClr>
              </a:gs>
            </a:gsLst>
          </a:gradFill>
          <a:effectLst>
            <a:outerShdw blurRad="304800" dist="152400" dir="2700000" algn="tl" rotWithShape="0">
              <a:prstClr val="black">
                <a:alpha val="40000"/>
              </a:prstClr>
            </a:outerShdw>
          </a:effectLst>
        </p:spPr>
        <p:style>
          <a:lnRef idx="1">
            <a:schemeClr val="accent1"/>
          </a:lnRef>
          <a:fillRef idx="2">
            <a:schemeClr val="accent1"/>
          </a:fillRef>
          <a:effectRef idx="1">
            <a:schemeClr val="accent1"/>
          </a:effectRef>
          <a:fontRef idx="minor">
            <a:schemeClr val="dk1"/>
          </a:fontRef>
        </p:style>
        <p:txBody>
          <a:bodyPr wrap="square" tIns="182880" rIns="91440" anchor="ctr" anchorCtr="0">
            <a:normAutofit/>
          </a:bodyPr>
          <a:lstStyle/>
          <a:p>
            <a:r>
              <a:rPr lang="en-US" dirty="0" smtClean="0"/>
              <a:t>“…</a:t>
            </a:r>
            <a:r>
              <a:rPr lang="en-US" dirty="0" smtClean="0"/>
              <a:t>they </a:t>
            </a:r>
            <a:r>
              <a:rPr lang="en-US" dirty="0" smtClean="0"/>
              <a:t>do not, as the Pope does, </a:t>
            </a:r>
            <a:r>
              <a:rPr lang="en-US" i="1" dirty="0" smtClean="0"/>
              <a:t>anathematize and curse it</a:t>
            </a:r>
            <a:r>
              <a:rPr lang="en-US" i="1" dirty="0" smtClean="0"/>
              <a:t>.</a:t>
            </a:r>
            <a:r>
              <a:rPr lang="en-US" i="1" dirty="0" smtClean="0"/>
              <a:t>”</a:t>
            </a:r>
            <a:endParaRPr lang="en-US" i="1" dirty="0" smtClean="0"/>
          </a:p>
          <a:p>
            <a:r>
              <a:rPr lang="en-US" dirty="0" smtClean="0"/>
              <a:t>Other sects “…are </a:t>
            </a:r>
            <a:r>
              <a:rPr lang="en-US" dirty="0" smtClean="0"/>
              <a:t>corrupted churches, but the Papacy is a false Church. Just as counterfeit money is no money, so the papal Church, being a false Church, is no Church</a:t>
            </a:r>
            <a:r>
              <a:rPr lang="en-US" dirty="0" smtClean="0"/>
              <a:t>.”</a:t>
            </a:r>
            <a:endParaRPr lang="en-US" dirty="0"/>
          </a:p>
        </p:txBody>
      </p:sp>
      <p:sp>
        <p:nvSpPr>
          <p:cNvPr id="3" name="Title 2"/>
          <p:cNvSpPr>
            <a:spLocks noGrp="1"/>
          </p:cNvSpPr>
          <p:nvPr>
            <p:ph type="title"/>
          </p:nvPr>
        </p:nvSpPr>
        <p:spPr>
          <a:xfrm>
            <a:off x="457200" y="274638"/>
            <a:ext cx="8229600" cy="1706562"/>
          </a:xfrm>
        </p:spPr>
        <p:txBody>
          <a:bodyPr anchor="ctr" anchorCtr="0">
            <a:normAutofit/>
          </a:bodyPr>
          <a:lstStyle/>
          <a:p>
            <a:r>
              <a:rPr lang="en-US" sz="2800" dirty="0" smtClean="0"/>
              <a:t>19.  </a:t>
            </a:r>
            <a:r>
              <a:rPr lang="en-US" sz="2800" dirty="0" smtClean="0"/>
              <a:t>“All sects, by their false teaching, obscure the Gospel,” says Walther. But at least they don’t do </a:t>
            </a:r>
            <a:r>
              <a:rPr lang="en-US" sz="2800" i="1" dirty="0" smtClean="0"/>
              <a:t>what?  </a:t>
            </a:r>
            <a:r>
              <a:rPr lang="en-US" sz="2800" dirty="0" smtClean="0"/>
              <a:t>(pg 74 bottom)</a:t>
            </a:r>
            <a:endParaRPr lang="en-US" sz="2800" dirty="0"/>
          </a:p>
        </p:txBody>
      </p:sp>
      <p:sp>
        <p:nvSpPr>
          <p:cNvPr id="4" name="Slide Number Placeholder 3"/>
          <p:cNvSpPr>
            <a:spLocks noGrp="1"/>
          </p:cNvSpPr>
          <p:nvPr>
            <p:ph type="sldNum" sz="quarter" idx="12"/>
          </p:nvPr>
        </p:nvSpPr>
        <p:spPr/>
        <p:txBody>
          <a:bodyPr/>
          <a:lstStyle/>
          <a:p>
            <a:fld id="{85EF05A6-58C6-4900-AE51-7F5642C47714}" type="slidenum">
              <a:rPr lang="en-US" smtClean="0"/>
              <a:pPr/>
              <a:t>22</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bg/>
                                          </p:spTgt>
                                        </p:tgtEl>
                                        <p:attrNameLst>
                                          <p:attrName>style.visibility</p:attrName>
                                        </p:attrNameLst>
                                      </p:cBhvr>
                                      <p:to>
                                        <p:strVal val="visible"/>
                                      </p:to>
                                    </p:set>
                                    <p:animEffect transition="in" filter="fade">
                                      <p:cBhvr>
                                        <p:cTn id="7" dur="2000"/>
                                        <p:tgtEl>
                                          <p:spTgt spid="2">
                                            <p:bg/>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fade">
                                      <p:cBhvr>
                                        <p:cTn id="12" dur="2000"/>
                                        <p:tgtEl>
                                          <p:spTgt spid="2">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1" end="1"/>
                                            </p:txEl>
                                          </p:spTgt>
                                        </p:tgtEl>
                                        <p:attrNameLst>
                                          <p:attrName>style.visibility</p:attrName>
                                        </p:attrNameLst>
                                      </p:cBhvr>
                                      <p:to>
                                        <p:strVal val="visible"/>
                                      </p:to>
                                    </p:set>
                                    <p:animEffect transition="in" filter="fade">
                                      <p:cBhvr>
                                        <p:cTn id="17" dur="2000"/>
                                        <p:tgtEl>
                                          <p:spTgt spid="2">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2209800"/>
            <a:ext cx="8229600" cy="3581401"/>
          </a:xfrm>
          <a:gradFill>
            <a:gsLst>
              <a:gs pos="0">
                <a:schemeClr val="accent1">
                  <a:tint val="62000"/>
                  <a:satMod val="180000"/>
                </a:schemeClr>
              </a:gs>
              <a:gs pos="65000">
                <a:schemeClr val="accent1">
                  <a:tint val="32000"/>
                  <a:satMod val="250000"/>
                </a:schemeClr>
              </a:gs>
              <a:gs pos="100000">
                <a:schemeClr val="accent1">
                  <a:tint val="23000"/>
                  <a:satMod val="300000"/>
                </a:schemeClr>
              </a:gs>
            </a:gsLst>
          </a:gradFill>
          <a:effectLst>
            <a:outerShdw blurRad="304800" dist="152400" dir="2700000" algn="tl" rotWithShape="0">
              <a:prstClr val="black">
                <a:alpha val="40000"/>
              </a:prstClr>
            </a:outerShdw>
          </a:effectLst>
        </p:spPr>
        <p:style>
          <a:lnRef idx="1">
            <a:schemeClr val="accent1"/>
          </a:lnRef>
          <a:fillRef idx="2">
            <a:schemeClr val="accent1"/>
          </a:fillRef>
          <a:effectRef idx="1">
            <a:schemeClr val="accent1"/>
          </a:effectRef>
          <a:fontRef idx="minor">
            <a:schemeClr val="dk1"/>
          </a:fontRef>
        </p:style>
        <p:txBody>
          <a:bodyPr wrap="square" tIns="182880" rIns="91440" anchor="ctr" anchorCtr="0">
            <a:normAutofit/>
          </a:bodyPr>
          <a:lstStyle/>
          <a:p>
            <a:r>
              <a:rPr lang="en-US" dirty="0" smtClean="0"/>
              <a:t>“T</a:t>
            </a:r>
            <a:r>
              <a:rPr lang="en-US" dirty="0" smtClean="0"/>
              <a:t>he </a:t>
            </a:r>
            <a:r>
              <a:rPr lang="en-US" dirty="0" smtClean="0"/>
              <a:t>yoke and the burden of which Christ speaks is nothing else than the cross which His followers bear from love of Him</a:t>
            </a:r>
            <a:r>
              <a:rPr lang="en-US" dirty="0" smtClean="0"/>
              <a:t>.</a:t>
            </a:r>
            <a:r>
              <a:rPr lang="en-US" dirty="0" smtClean="0"/>
              <a:t>”</a:t>
            </a:r>
          </a:p>
          <a:p>
            <a:r>
              <a:rPr lang="en-US" dirty="0" smtClean="0"/>
              <a:t>Luther: </a:t>
            </a:r>
            <a:r>
              <a:rPr lang="en-US" i="1" dirty="0" smtClean="0"/>
              <a:t>“That</a:t>
            </a:r>
            <a:r>
              <a:rPr lang="en-US" dirty="0" smtClean="0"/>
              <a:t> is what Christ calls a pleasant yoke and a light burden, namely, to bear the cross joyfully, even as Paul did, who says: ‘We glory in tribulations also.’ Rom. 5, 3.”</a:t>
            </a:r>
            <a:endParaRPr lang="en-US" dirty="0"/>
          </a:p>
        </p:txBody>
      </p:sp>
      <p:sp>
        <p:nvSpPr>
          <p:cNvPr id="3" name="Title 2"/>
          <p:cNvSpPr>
            <a:spLocks noGrp="1"/>
          </p:cNvSpPr>
          <p:nvPr>
            <p:ph type="title"/>
          </p:nvPr>
        </p:nvSpPr>
        <p:spPr>
          <a:xfrm>
            <a:off x="457200" y="274638"/>
            <a:ext cx="8229600" cy="1706562"/>
          </a:xfrm>
        </p:spPr>
        <p:txBody>
          <a:bodyPr anchor="ctr" anchorCtr="0">
            <a:normAutofit fontScale="90000"/>
          </a:bodyPr>
          <a:lstStyle/>
          <a:p>
            <a:r>
              <a:rPr lang="en-US" sz="2800" dirty="0" smtClean="0"/>
              <a:t>20</a:t>
            </a:r>
            <a:r>
              <a:rPr lang="en-US" sz="2800" dirty="0" smtClean="0"/>
              <a:t>.  Some support their teaching of Christ as New Law-Giver by quoting Matthew 11:30, where Jesus said, </a:t>
            </a:r>
            <a:r>
              <a:rPr lang="en-US" sz="2800" i="1" dirty="0" smtClean="0"/>
              <a:t>“Take My yoke upon you.” </a:t>
            </a:r>
            <a:r>
              <a:rPr lang="en-US" sz="2800" dirty="0" smtClean="0"/>
              <a:t> But what is the “yoke” referred to here? (pg 75 bottom)</a:t>
            </a:r>
            <a:endParaRPr lang="en-US" sz="2800" dirty="0"/>
          </a:p>
        </p:txBody>
      </p:sp>
      <p:sp>
        <p:nvSpPr>
          <p:cNvPr id="4" name="Slide Number Placeholder 3"/>
          <p:cNvSpPr>
            <a:spLocks noGrp="1"/>
          </p:cNvSpPr>
          <p:nvPr>
            <p:ph type="sldNum" sz="quarter" idx="12"/>
          </p:nvPr>
        </p:nvSpPr>
        <p:spPr/>
        <p:txBody>
          <a:bodyPr/>
          <a:lstStyle/>
          <a:p>
            <a:fld id="{85EF05A6-58C6-4900-AE51-7F5642C47714}" type="slidenum">
              <a:rPr lang="en-US" smtClean="0"/>
              <a:pPr/>
              <a:t>23</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bg/>
                                          </p:spTgt>
                                        </p:tgtEl>
                                        <p:attrNameLst>
                                          <p:attrName>style.visibility</p:attrName>
                                        </p:attrNameLst>
                                      </p:cBhvr>
                                      <p:to>
                                        <p:strVal val="visible"/>
                                      </p:to>
                                    </p:set>
                                    <p:animEffect transition="in" filter="fade">
                                      <p:cBhvr>
                                        <p:cTn id="7" dur="2000"/>
                                        <p:tgtEl>
                                          <p:spTgt spid="2">
                                            <p:bg/>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fade">
                                      <p:cBhvr>
                                        <p:cTn id="12" dur="2000"/>
                                        <p:tgtEl>
                                          <p:spTgt spid="2">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1" end="1"/>
                                            </p:txEl>
                                          </p:spTgt>
                                        </p:tgtEl>
                                        <p:attrNameLst>
                                          <p:attrName>style.visibility</p:attrName>
                                        </p:attrNameLst>
                                      </p:cBhvr>
                                      <p:to>
                                        <p:strVal val="visible"/>
                                      </p:to>
                                    </p:set>
                                    <p:animEffect transition="in" filter="fade">
                                      <p:cBhvr>
                                        <p:cTn id="17" dur="2000"/>
                                        <p:tgtEl>
                                          <p:spTgt spid="2">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2209800"/>
            <a:ext cx="8229600" cy="3581401"/>
          </a:xfrm>
          <a:gradFill>
            <a:gsLst>
              <a:gs pos="0">
                <a:schemeClr val="accent1">
                  <a:tint val="62000"/>
                  <a:satMod val="180000"/>
                </a:schemeClr>
              </a:gs>
              <a:gs pos="65000">
                <a:schemeClr val="accent1">
                  <a:tint val="32000"/>
                  <a:satMod val="250000"/>
                </a:schemeClr>
              </a:gs>
              <a:gs pos="100000">
                <a:schemeClr val="accent1">
                  <a:tint val="23000"/>
                  <a:satMod val="300000"/>
                </a:schemeClr>
              </a:gs>
            </a:gsLst>
          </a:gradFill>
          <a:effectLst>
            <a:outerShdw blurRad="304800" dist="152400" dir="2700000" algn="tl" rotWithShape="0">
              <a:prstClr val="black">
                <a:alpha val="40000"/>
              </a:prstClr>
            </a:outerShdw>
          </a:effectLst>
        </p:spPr>
        <p:style>
          <a:lnRef idx="1">
            <a:schemeClr val="accent1"/>
          </a:lnRef>
          <a:fillRef idx="2">
            <a:schemeClr val="accent1"/>
          </a:fillRef>
          <a:effectRef idx="1">
            <a:schemeClr val="accent1"/>
          </a:effectRef>
          <a:fontRef idx="minor">
            <a:schemeClr val="dk1"/>
          </a:fontRef>
        </p:style>
        <p:txBody>
          <a:bodyPr wrap="square" tIns="182880" rIns="91440" anchor="ctr" anchorCtr="0">
            <a:normAutofit/>
          </a:bodyPr>
          <a:lstStyle/>
          <a:p>
            <a:r>
              <a:rPr lang="en-US" dirty="0" smtClean="0"/>
              <a:t>“</a:t>
            </a:r>
            <a:r>
              <a:rPr lang="en-US" dirty="0" smtClean="0"/>
              <a:t>The examples of the martyrs shows this. They did not go weeping and wailing to their execution, but </a:t>
            </a:r>
            <a:r>
              <a:rPr lang="en-US" i="1" dirty="0" smtClean="0"/>
              <a:t>met their martyr’s fate with joy and exultation. </a:t>
            </a:r>
            <a:r>
              <a:rPr lang="en-US" dirty="0" smtClean="0"/>
              <a:t>In them the words of Christ were fulfilled: </a:t>
            </a:r>
            <a:r>
              <a:rPr lang="en-US" dirty="0" smtClean="0"/>
              <a:t>‘My </a:t>
            </a:r>
            <a:r>
              <a:rPr lang="en-US" dirty="0" smtClean="0"/>
              <a:t>yoke is easy, and My burden is light</a:t>
            </a:r>
            <a:r>
              <a:rPr lang="en-US" dirty="0" smtClean="0"/>
              <a:t>.’</a:t>
            </a:r>
            <a:r>
              <a:rPr lang="en-US" dirty="0" smtClean="0"/>
              <a:t>”</a:t>
            </a:r>
            <a:endParaRPr lang="en-US" dirty="0"/>
          </a:p>
        </p:txBody>
      </p:sp>
      <p:sp>
        <p:nvSpPr>
          <p:cNvPr id="3" name="Title 2"/>
          <p:cNvSpPr>
            <a:spLocks noGrp="1"/>
          </p:cNvSpPr>
          <p:nvPr>
            <p:ph type="title"/>
          </p:nvPr>
        </p:nvSpPr>
        <p:spPr>
          <a:xfrm>
            <a:off x="457200" y="274638"/>
            <a:ext cx="8229600" cy="1706562"/>
          </a:xfrm>
        </p:spPr>
        <p:txBody>
          <a:bodyPr anchor="ctr" anchorCtr="0">
            <a:normAutofit/>
          </a:bodyPr>
          <a:lstStyle/>
          <a:p>
            <a:r>
              <a:rPr lang="en-US" sz="2800" dirty="0" smtClean="0"/>
              <a:t>21.  How did the lives of the martyrs show this? (pg 76 bottom)</a:t>
            </a:r>
            <a:endParaRPr lang="en-US" sz="2800" dirty="0"/>
          </a:p>
        </p:txBody>
      </p:sp>
      <p:sp>
        <p:nvSpPr>
          <p:cNvPr id="4" name="Slide Number Placeholder 3"/>
          <p:cNvSpPr>
            <a:spLocks noGrp="1"/>
          </p:cNvSpPr>
          <p:nvPr>
            <p:ph type="sldNum" sz="quarter" idx="12"/>
          </p:nvPr>
        </p:nvSpPr>
        <p:spPr/>
        <p:txBody>
          <a:bodyPr/>
          <a:lstStyle/>
          <a:p>
            <a:fld id="{85EF05A6-58C6-4900-AE51-7F5642C47714}" type="slidenum">
              <a:rPr lang="en-US" smtClean="0"/>
              <a:pPr/>
              <a:t>24</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bg/>
                                          </p:spTgt>
                                        </p:tgtEl>
                                        <p:attrNameLst>
                                          <p:attrName>style.visibility</p:attrName>
                                        </p:attrNameLst>
                                      </p:cBhvr>
                                      <p:to>
                                        <p:strVal val="visible"/>
                                      </p:to>
                                    </p:set>
                                    <p:animEffect transition="in" filter="fade">
                                      <p:cBhvr>
                                        <p:cTn id="7" dur="2000"/>
                                        <p:tgtEl>
                                          <p:spTgt spid="2">
                                            <p:bg/>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fade">
                                      <p:cBhvr>
                                        <p:cTn id="12" dur="20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2209800"/>
            <a:ext cx="8229600" cy="3581401"/>
          </a:xfrm>
          <a:gradFill>
            <a:gsLst>
              <a:gs pos="0">
                <a:schemeClr val="accent1">
                  <a:tint val="62000"/>
                  <a:satMod val="180000"/>
                </a:schemeClr>
              </a:gs>
              <a:gs pos="65000">
                <a:schemeClr val="accent1">
                  <a:tint val="32000"/>
                  <a:satMod val="250000"/>
                </a:schemeClr>
              </a:gs>
              <a:gs pos="100000">
                <a:schemeClr val="accent1">
                  <a:tint val="23000"/>
                  <a:satMod val="300000"/>
                </a:schemeClr>
              </a:gs>
            </a:gsLst>
          </a:gradFill>
          <a:effectLst>
            <a:outerShdw blurRad="304800" dist="152400" dir="2700000" algn="tl" rotWithShape="0">
              <a:prstClr val="black">
                <a:alpha val="40000"/>
              </a:prstClr>
            </a:outerShdw>
          </a:effectLst>
        </p:spPr>
        <p:style>
          <a:lnRef idx="1">
            <a:schemeClr val="accent1"/>
          </a:lnRef>
          <a:fillRef idx="2">
            <a:schemeClr val="accent1"/>
          </a:fillRef>
          <a:effectRef idx="1">
            <a:schemeClr val="accent1"/>
          </a:effectRef>
          <a:fontRef idx="minor">
            <a:schemeClr val="dk1"/>
          </a:fontRef>
        </p:style>
        <p:txBody>
          <a:bodyPr wrap="square" tIns="182880" rIns="91440" anchor="ctr" anchorCtr="0">
            <a:normAutofit fontScale="85000" lnSpcReduction="20000"/>
          </a:bodyPr>
          <a:lstStyle/>
          <a:p>
            <a:r>
              <a:rPr lang="en-US" dirty="0" smtClean="0"/>
              <a:t>World population is 6.8 billion. About 30% are Christian, 22% Muslim, 18% atheist, 14% Hindu, 7% Buddhist, 9% other religions.</a:t>
            </a:r>
          </a:p>
          <a:p>
            <a:r>
              <a:rPr lang="en-US" dirty="0" smtClean="0"/>
              <a:t>There are 104 million Lutherans worldwide (1.5% of world population, 5% of Christians).</a:t>
            </a:r>
          </a:p>
          <a:p>
            <a:r>
              <a:rPr lang="en-US" dirty="0" smtClean="0"/>
              <a:t>At 234,000, the US has the largest population of Christians in the world.</a:t>
            </a:r>
          </a:p>
          <a:p>
            <a:r>
              <a:rPr lang="en-US" dirty="0" smtClean="0"/>
              <a:t>Sweden, whose official state religion is Lutheranism, has one of the highest percentages of atheists in the world (46%), second only to Japan (estimated as high as 75% atheist).</a:t>
            </a:r>
            <a:endParaRPr lang="en-US" dirty="0"/>
          </a:p>
        </p:txBody>
      </p:sp>
      <p:sp>
        <p:nvSpPr>
          <p:cNvPr id="3" name="Title 2"/>
          <p:cNvSpPr>
            <a:spLocks noGrp="1"/>
          </p:cNvSpPr>
          <p:nvPr>
            <p:ph type="title"/>
          </p:nvPr>
        </p:nvSpPr>
        <p:spPr>
          <a:xfrm>
            <a:off x="457200" y="274638"/>
            <a:ext cx="8229600" cy="1706562"/>
          </a:xfrm>
        </p:spPr>
        <p:txBody>
          <a:bodyPr anchor="ctr" anchorCtr="0">
            <a:normAutofit fontScale="90000"/>
          </a:bodyPr>
          <a:lstStyle/>
          <a:p>
            <a:r>
              <a:rPr lang="en-US" sz="2800" dirty="0" smtClean="0"/>
              <a:t>1. </a:t>
            </a:r>
            <a:r>
              <a:rPr lang="en-US" sz="2800" dirty="0" smtClean="0"/>
              <a:t>In Walther’s time (late 1880’s) the world’s population was 1.4 billion, with one-third of them Christians. Can you guess what the comparative numbers are today?</a:t>
            </a:r>
            <a:endParaRPr lang="en-US" sz="2800" dirty="0"/>
          </a:p>
        </p:txBody>
      </p:sp>
      <p:sp>
        <p:nvSpPr>
          <p:cNvPr id="4" name="Slide Number Placeholder 3"/>
          <p:cNvSpPr>
            <a:spLocks noGrp="1"/>
          </p:cNvSpPr>
          <p:nvPr>
            <p:ph type="sldNum" sz="quarter" idx="12"/>
          </p:nvPr>
        </p:nvSpPr>
        <p:spPr/>
        <p:txBody>
          <a:bodyPr/>
          <a:lstStyle/>
          <a:p>
            <a:fld id="{85EF05A6-58C6-4900-AE51-7F5642C47714}" type="slidenum">
              <a:rPr lang="en-US" smtClean="0"/>
              <a:pPr/>
              <a:t>3</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bg/>
                                          </p:spTgt>
                                        </p:tgtEl>
                                        <p:attrNameLst>
                                          <p:attrName>style.visibility</p:attrName>
                                        </p:attrNameLst>
                                      </p:cBhvr>
                                      <p:to>
                                        <p:strVal val="visible"/>
                                      </p:to>
                                    </p:set>
                                    <p:animEffect transition="in" filter="fade">
                                      <p:cBhvr>
                                        <p:cTn id="7" dur="2000"/>
                                        <p:tgtEl>
                                          <p:spTgt spid="2">
                                            <p:bg/>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fade">
                                      <p:cBhvr>
                                        <p:cTn id="12" dur="2000"/>
                                        <p:tgtEl>
                                          <p:spTgt spid="2">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1" end="1"/>
                                            </p:txEl>
                                          </p:spTgt>
                                        </p:tgtEl>
                                        <p:attrNameLst>
                                          <p:attrName>style.visibility</p:attrName>
                                        </p:attrNameLst>
                                      </p:cBhvr>
                                      <p:to>
                                        <p:strVal val="visible"/>
                                      </p:to>
                                    </p:set>
                                    <p:animEffect transition="in" filter="fade">
                                      <p:cBhvr>
                                        <p:cTn id="17" dur="2000"/>
                                        <p:tgtEl>
                                          <p:spTgt spid="2">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2" end="2"/>
                                            </p:txEl>
                                          </p:spTgt>
                                        </p:tgtEl>
                                        <p:attrNameLst>
                                          <p:attrName>style.visibility</p:attrName>
                                        </p:attrNameLst>
                                      </p:cBhvr>
                                      <p:to>
                                        <p:strVal val="visible"/>
                                      </p:to>
                                    </p:set>
                                    <p:animEffect transition="in" filter="fade">
                                      <p:cBhvr>
                                        <p:cTn id="22" dur="2000"/>
                                        <p:tgtEl>
                                          <p:spTgt spid="2">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
                                            <p:txEl>
                                              <p:pRg st="3" end="3"/>
                                            </p:txEl>
                                          </p:spTgt>
                                        </p:tgtEl>
                                        <p:attrNameLst>
                                          <p:attrName>style.visibility</p:attrName>
                                        </p:attrNameLst>
                                      </p:cBhvr>
                                      <p:to>
                                        <p:strVal val="visible"/>
                                      </p:to>
                                    </p:set>
                                    <p:animEffect transition="in" filter="fade">
                                      <p:cBhvr>
                                        <p:cTn id="27" dur="2000"/>
                                        <p:tgtEl>
                                          <p:spTgt spid="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2209800"/>
            <a:ext cx="8229600" cy="3581401"/>
          </a:xfrm>
          <a:gradFill>
            <a:gsLst>
              <a:gs pos="0">
                <a:schemeClr val="accent1">
                  <a:tint val="62000"/>
                  <a:satMod val="180000"/>
                </a:schemeClr>
              </a:gs>
              <a:gs pos="65000">
                <a:schemeClr val="accent1">
                  <a:tint val="32000"/>
                  <a:satMod val="250000"/>
                </a:schemeClr>
              </a:gs>
              <a:gs pos="100000">
                <a:schemeClr val="accent1">
                  <a:tint val="23000"/>
                  <a:satMod val="300000"/>
                </a:schemeClr>
              </a:gs>
            </a:gsLst>
          </a:gradFill>
          <a:effectLst>
            <a:outerShdw blurRad="304800" dist="152400" dir="2700000" algn="tl" rotWithShape="0">
              <a:prstClr val="black">
                <a:alpha val="40000"/>
              </a:prstClr>
            </a:outerShdw>
          </a:effectLst>
        </p:spPr>
        <p:style>
          <a:lnRef idx="1">
            <a:schemeClr val="accent1"/>
          </a:lnRef>
          <a:fillRef idx="2">
            <a:schemeClr val="accent1"/>
          </a:fillRef>
          <a:effectRef idx="1">
            <a:schemeClr val="accent1"/>
          </a:effectRef>
          <a:fontRef idx="minor">
            <a:schemeClr val="dk1"/>
          </a:fontRef>
        </p:style>
        <p:txBody>
          <a:bodyPr wrap="square" tIns="182880" rIns="91440" anchor="ctr" anchorCtr="0">
            <a:normAutofit/>
          </a:bodyPr>
          <a:lstStyle/>
          <a:p>
            <a:r>
              <a:rPr lang="en-US" dirty="0" smtClean="0"/>
              <a:t>“T</a:t>
            </a:r>
            <a:r>
              <a:rPr lang="en-US" dirty="0" smtClean="0"/>
              <a:t>he majority </a:t>
            </a:r>
            <a:r>
              <a:rPr lang="en-US" dirty="0" smtClean="0"/>
              <a:t>of those who claim to be Lutherans refuse to believe that </a:t>
            </a:r>
            <a:r>
              <a:rPr lang="en-US" i="1" dirty="0" smtClean="0"/>
              <a:t>the Pope is the Antichrist </a:t>
            </a:r>
            <a:r>
              <a:rPr lang="en-US" dirty="0" smtClean="0"/>
              <a:t>and the Papacy the antichristian power</a:t>
            </a:r>
            <a:r>
              <a:rPr lang="en-US" dirty="0" smtClean="0"/>
              <a:t>.</a:t>
            </a:r>
            <a:r>
              <a:rPr lang="en-US" dirty="0" smtClean="0"/>
              <a:t>”</a:t>
            </a:r>
          </a:p>
          <a:p>
            <a:r>
              <a:rPr lang="en-US" dirty="0" smtClean="0"/>
              <a:t>It is “…</a:t>
            </a:r>
            <a:r>
              <a:rPr lang="en-US" dirty="0" smtClean="0"/>
              <a:t>at best, regarded as an odd fancy of narrow-minded men, who refuse to keep step with the times</a:t>
            </a:r>
            <a:r>
              <a:rPr lang="en-US" dirty="0" smtClean="0"/>
              <a:t>.”</a:t>
            </a:r>
            <a:endParaRPr lang="en-US" dirty="0"/>
          </a:p>
        </p:txBody>
      </p:sp>
      <p:sp>
        <p:nvSpPr>
          <p:cNvPr id="3" name="Title 2"/>
          <p:cNvSpPr>
            <a:spLocks noGrp="1"/>
          </p:cNvSpPr>
          <p:nvPr>
            <p:ph type="title"/>
          </p:nvPr>
        </p:nvSpPr>
        <p:spPr>
          <a:xfrm>
            <a:off x="457200" y="274638"/>
            <a:ext cx="8229600" cy="1706562"/>
          </a:xfrm>
        </p:spPr>
        <p:txBody>
          <a:bodyPr anchor="ctr" anchorCtr="0">
            <a:normAutofit fontScale="90000"/>
          </a:bodyPr>
          <a:lstStyle/>
          <a:p>
            <a:r>
              <a:rPr lang="en-US" sz="2800" dirty="0" smtClean="0"/>
              <a:t>2. </a:t>
            </a:r>
            <a:r>
              <a:rPr lang="en-US" sz="2800" dirty="0" smtClean="0"/>
              <a:t> What teaching, grounded thoroughly in the Bible and the Lutheran confessions, does a majority of “Lutherans” nevertheless refuse to believe? </a:t>
            </a:r>
            <a:r>
              <a:rPr lang="en-US" sz="2800" dirty="0" smtClean="0"/>
              <a:t>(pg </a:t>
            </a:r>
            <a:r>
              <a:rPr lang="en-US" sz="2800" dirty="0" smtClean="0"/>
              <a:t>67)</a:t>
            </a:r>
            <a:endParaRPr lang="en-US" sz="2800" dirty="0"/>
          </a:p>
        </p:txBody>
      </p:sp>
      <p:sp>
        <p:nvSpPr>
          <p:cNvPr id="4" name="Slide Number Placeholder 3"/>
          <p:cNvSpPr>
            <a:spLocks noGrp="1"/>
          </p:cNvSpPr>
          <p:nvPr>
            <p:ph type="sldNum" sz="quarter" idx="12"/>
          </p:nvPr>
        </p:nvSpPr>
        <p:spPr/>
        <p:txBody>
          <a:bodyPr/>
          <a:lstStyle/>
          <a:p>
            <a:fld id="{85EF05A6-58C6-4900-AE51-7F5642C47714}" type="slidenum">
              <a:rPr lang="en-US" smtClean="0"/>
              <a:pPr/>
              <a:t>4</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bg/>
                                          </p:spTgt>
                                        </p:tgtEl>
                                        <p:attrNameLst>
                                          <p:attrName>style.visibility</p:attrName>
                                        </p:attrNameLst>
                                      </p:cBhvr>
                                      <p:to>
                                        <p:strVal val="visible"/>
                                      </p:to>
                                    </p:set>
                                    <p:animEffect transition="in" filter="fade">
                                      <p:cBhvr>
                                        <p:cTn id="7" dur="2000"/>
                                        <p:tgtEl>
                                          <p:spTgt spid="2">
                                            <p:bg/>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fade">
                                      <p:cBhvr>
                                        <p:cTn id="12" dur="2000"/>
                                        <p:tgtEl>
                                          <p:spTgt spid="2">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1" end="1"/>
                                            </p:txEl>
                                          </p:spTgt>
                                        </p:tgtEl>
                                        <p:attrNameLst>
                                          <p:attrName>style.visibility</p:attrName>
                                        </p:attrNameLst>
                                      </p:cBhvr>
                                      <p:to>
                                        <p:strVal val="visible"/>
                                      </p:to>
                                    </p:set>
                                    <p:animEffect transition="in" filter="fade">
                                      <p:cBhvr>
                                        <p:cTn id="17" dur="2000"/>
                                        <p:tgtEl>
                                          <p:spTgt spid="2">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2209800"/>
            <a:ext cx="8229600" cy="3581401"/>
          </a:xfrm>
          <a:gradFill>
            <a:gsLst>
              <a:gs pos="0">
                <a:schemeClr val="accent1">
                  <a:tint val="62000"/>
                  <a:satMod val="180000"/>
                </a:schemeClr>
              </a:gs>
              <a:gs pos="65000">
                <a:schemeClr val="accent1">
                  <a:tint val="32000"/>
                  <a:satMod val="250000"/>
                </a:schemeClr>
              </a:gs>
              <a:gs pos="100000">
                <a:schemeClr val="accent1">
                  <a:tint val="23000"/>
                  <a:satMod val="300000"/>
                </a:schemeClr>
              </a:gs>
            </a:gsLst>
          </a:gradFill>
          <a:effectLst>
            <a:outerShdw blurRad="304800" dist="152400" dir="2700000" algn="tl" rotWithShape="0">
              <a:prstClr val="black">
                <a:alpha val="40000"/>
              </a:prstClr>
            </a:outerShdw>
          </a:effectLst>
        </p:spPr>
        <p:style>
          <a:lnRef idx="1">
            <a:schemeClr val="accent1"/>
          </a:lnRef>
          <a:fillRef idx="2">
            <a:schemeClr val="accent1"/>
          </a:fillRef>
          <a:effectRef idx="1">
            <a:schemeClr val="accent1"/>
          </a:effectRef>
          <a:fontRef idx="minor">
            <a:schemeClr val="dk1"/>
          </a:fontRef>
        </p:style>
        <p:txBody>
          <a:bodyPr wrap="square" tIns="182880" rIns="91440" anchor="ctr" anchorCtr="0">
            <a:normAutofit/>
          </a:bodyPr>
          <a:lstStyle/>
          <a:p>
            <a:r>
              <a:rPr lang="en-US" dirty="0" smtClean="0"/>
              <a:t>“</a:t>
            </a:r>
            <a:r>
              <a:rPr lang="en-US" dirty="0" smtClean="0"/>
              <a:t>I find that the Pope is the only one in the entire Christian Church who is an outspoken enemy of </a:t>
            </a:r>
            <a:r>
              <a:rPr lang="en-US" i="1" dirty="0" smtClean="0"/>
              <a:t>the free grace of God in Christ</a:t>
            </a:r>
            <a:r>
              <a:rPr lang="en-US" dirty="0" smtClean="0"/>
              <a:t>, an enemy of the Gospel under the guise of the Christian religion and aping its institutions.</a:t>
            </a:r>
            <a:r>
              <a:rPr lang="en-US" dirty="0" smtClean="0"/>
              <a:t>”</a:t>
            </a:r>
            <a:endParaRPr lang="en-US" dirty="0"/>
          </a:p>
        </p:txBody>
      </p:sp>
      <p:sp>
        <p:nvSpPr>
          <p:cNvPr id="3" name="Title 2"/>
          <p:cNvSpPr>
            <a:spLocks noGrp="1"/>
          </p:cNvSpPr>
          <p:nvPr>
            <p:ph type="title"/>
          </p:nvPr>
        </p:nvSpPr>
        <p:spPr>
          <a:xfrm>
            <a:off x="457200" y="274638"/>
            <a:ext cx="8229600" cy="1706562"/>
          </a:xfrm>
        </p:spPr>
        <p:txBody>
          <a:bodyPr anchor="ctr" anchorCtr="0">
            <a:normAutofit/>
          </a:bodyPr>
          <a:lstStyle/>
          <a:p>
            <a:r>
              <a:rPr lang="en-US" sz="2800" dirty="0" smtClean="0"/>
              <a:t>3. </a:t>
            </a:r>
            <a:r>
              <a:rPr lang="en-US" sz="2800" dirty="0" smtClean="0"/>
              <a:t> Of what is the Pope the “outspoken enemy”? </a:t>
            </a:r>
            <a:r>
              <a:rPr lang="en-US" sz="2800" dirty="0" smtClean="0"/>
              <a:t>(</a:t>
            </a:r>
            <a:r>
              <a:rPr lang="en-US" sz="2800" dirty="0" smtClean="0"/>
              <a:t>pg 69 top </a:t>
            </a:r>
            <a:r>
              <a:rPr lang="en-US" sz="2800" dirty="0" smtClean="0"/>
              <a:t>)</a:t>
            </a:r>
            <a:endParaRPr lang="en-US" sz="2800" dirty="0"/>
          </a:p>
        </p:txBody>
      </p:sp>
      <p:sp>
        <p:nvSpPr>
          <p:cNvPr id="4" name="Slide Number Placeholder 3"/>
          <p:cNvSpPr>
            <a:spLocks noGrp="1"/>
          </p:cNvSpPr>
          <p:nvPr>
            <p:ph type="sldNum" sz="quarter" idx="12"/>
          </p:nvPr>
        </p:nvSpPr>
        <p:spPr/>
        <p:txBody>
          <a:bodyPr/>
          <a:lstStyle/>
          <a:p>
            <a:fld id="{85EF05A6-58C6-4900-AE51-7F5642C47714}" type="slidenum">
              <a:rPr lang="en-US" smtClean="0"/>
              <a:pPr/>
              <a:t>5</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bg/>
                                          </p:spTgt>
                                        </p:tgtEl>
                                        <p:attrNameLst>
                                          <p:attrName>style.visibility</p:attrName>
                                        </p:attrNameLst>
                                      </p:cBhvr>
                                      <p:to>
                                        <p:strVal val="visible"/>
                                      </p:to>
                                    </p:set>
                                    <p:animEffect transition="in" filter="fade">
                                      <p:cBhvr>
                                        <p:cTn id="7" dur="2000"/>
                                        <p:tgtEl>
                                          <p:spTgt spid="2">
                                            <p:bg/>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fade">
                                      <p:cBhvr>
                                        <p:cTn id="12" dur="20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981200"/>
            <a:ext cx="8229600" cy="3200400"/>
          </a:xfrm>
          <a:gradFill flip="none" rotWithShape="1">
            <a:gsLst>
              <a:gs pos="0">
                <a:srgbClr val="FC9FCB"/>
              </a:gs>
              <a:gs pos="13000">
                <a:srgbClr val="F8B049"/>
              </a:gs>
              <a:gs pos="21001">
                <a:srgbClr val="F8B049"/>
              </a:gs>
              <a:gs pos="63000">
                <a:srgbClr val="FEE7F2"/>
              </a:gs>
              <a:gs pos="67000">
                <a:srgbClr val="F952A0"/>
              </a:gs>
              <a:gs pos="69000">
                <a:srgbClr val="C50849"/>
              </a:gs>
              <a:gs pos="82001">
                <a:srgbClr val="B43E85"/>
              </a:gs>
              <a:gs pos="100000">
                <a:srgbClr val="F8B049"/>
              </a:gs>
            </a:gsLst>
            <a:lin ang="5400000" scaled="0"/>
            <a:tileRect r="-100000" b="-100000"/>
          </a:gradFill>
        </p:spPr>
        <p:txBody>
          <a:bodyPr anchor="ctr" anchorCtr="0">
            <a:normAutofit fontScale="92500" lnSpcReduction="20000"/>
          </a:bodyPr>
          <a:lstStyle/>
          <a:p>
            <a:r>
              <a:rPr lang="en-US" i="1" dirty="0" smtClean="0"/>
              <a:t>The first </a:t>
            </a:r>
            <a:r>
              <a:rPr lang="en-US" i="1" dirty="0" smtClean="0"/>
              <a:t>manner of confounding Law and Gospel is the one most easily recognized — and the grossest. It is adopted, for instance, by Papists, </a:t>
            </a:r>
            <a:r>
              <a:rPr lang="en-US" i="1" dirty="0" err="1" smtClean="0"/>
              <a:t>Socinians</a:t>
            </a:r>
            <a:r>
              <a:rPr lang="en-US" i="1" dirty="0" smtClean="0"/>
              <a:t>, and Rationalists and consists in this, that Christ is represented as a new Moses, or Lawgiver, and the Gospel turned into a doctrine of meritorious works, while at the same time those who teach that the Gospel is the message of the free grace of God in Christ are condemned and anathematized, as is done by the papists.</a:t>
            </a:r>
            <a:endParaRPr lang="en-US" b="1" dirty="0"/>
          </a:p>
        </p:txBody>
      </p:sp>
      <p:sp>
        <p:nvSpPr>
          <p:cNvPr id="3" name="Title 2"/>
          <p:cNvSpPr>
            <a:spLocks noGrp="1"/>
          </p:cNvSpPr>
          <p:nvPr>
            <p:ph type="title"/>
          </p:nvPr>
        </p:nvSpPr>
        <p:spPr/>
        <p:txBody>
          <a:bodyPr>
            <a:normAutofit fontScale="90000"/>
          </a:bodyPr>
          <a:lstStyle/>
          <a:p>
            <a:pPr algn="ctr"/>
            <a:r>
              <a:rPr lang="en-US" sz="4400" dirty="0" smtClean="0">
                <a:latin typeface="Colonna MT" pitchFamily="82" charset="0"/>
              </a:rPr>
              <a:t/>
            </a:r>
            <a:br>
              <a:rPr lang="en-US" sz="4400" dirty="0" smtClean="0">
                <a:latin typeface="Colonna MT" pitchFamily="82" charset="0"/>
              </a:rPr>
            </a:br>
            <a:r>
              <a:rPr lang="en-US" sz="7300" dirty="0" smtClean="0">
                <a:latin typeface="Colonna MT" pitchFamily="82" charset="0"/>
              </a:rPr>
              <a:t>Thesis </a:t>
            </a:r>
            <a:r>
              <a:rPr lang="en-US" sz="7300" dirty="0" smtClean="0">
                <a:latin typeface="Colonna MT" pitchFamily="82" charset="0"/>
              </a:rPr>
              <a:t>V</a:t>
            </a:r>
            <a:r>
              <a:rPr lang="en-US" sz="7300" dirty="0" smtClean="0">
                <a:latin typeface="Colonna MT" pitchFamily="82" charset="0"/>
              </a:rPr>
              <a:t/>
            </a:r>
            <a:br>
              <a:rPr lang="en-US" sz="7300" dirty="0" smtClean="0">
                <a:latin typeface="Colonna MT" pitchFamily="82" charset="0"/>
              </a:rPr>
            </a:br>
            <a:endParaRPr lang="en-US" dirty="0"/>
          </a:p>
        </p:txBody>
      </p:sp>
      <p:sp>
        <p:nvSpPr>
          <p:cNvPr id="4" name="Slide Number Placeholder 3"/>
          <p:cNvSpPr>
            <a:spLocks noGrp="1"/>
          </p:cNvSpPr>
          <p:nvPr>
            <p:ph type="sldNum" sz="quarter" idx="12"/>
          </p:nvPr>
        </p:nvSpPr>
        <p:spPr/>
        <p:txBody>
          <a:bodyPr/>
          <a:lstStyle/>
          <a:p>
            <a:fld id="{85EF05A6-58C6-4900-AE51-7F5642C47714}" type="slidenum">
              <a:rPr lang="en-US" smtClean="0"/>
              <a:pPr/>
              <a:t>6</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bg/>
                                          </p:spTgt>
                                        </p:tgtEl>
                                        <p:attrNameLst>
                                          <p:attrName>style.visibility</p:attrName>
                                        </p:attrNameLst>
                                      </p:cBhvr>
                                      <p:to>
                                        <p:strVal val="visible"/>
                                      </p:to>
                                    </p:set>
                                    <p:animEffect transition="in" filter="fade">
                                      <p:cBhvr>
                                        <p:cTn id="7" dur="2000"/>
                                        <p:tgtEl>
                                          <p:spTgt spid="2">
                                            <p:bg/>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2">
                                            <p:txEl>
                                              <p:pRg st="0" end="0"/>
                                            </p:txEl>
                                          </p:spTgt>
                                        </p:tgtEl>
                                        <p:attrNameLst>
                                          <p:attrName>style.visibility</p:attrName>
                                        </p:attrNameLst>
                                      </p:cBhvr>
                                      <p:to>
                                        <p:strVal val="visible"/>
                                      </p:to>
                                    </p:set>
                                    <p:animEffect transition="in" filter="fade">
                                      <p:cBhvr>
                                        <p:cTn id="10" dur="20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allAtOnce"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2209800"/>
            <a:ext cx="8229600" cy="3581401"/>
          </a:xfrm>
          <a:gradFill>
            <a:gsLst>
              <a:gs pos="0">
                <a:schemeClr val="accent1">
                  <a:tint val="62000"/>
                  <a:satMod val="180000"/>
                </a:schemeClr>
              </a:gs>
              <a:gs pos="65000">
                <a:schemeClr val="accent1">
                  <a:tint val="32000"/>
                  <a:satMod val="250000"/>
                </a:schemeClr>
              </a:gs>
              <a:gs pos="100000">
                <a:schemeClr val="accent1">
                  <a:tint val="23000"/>
                  <a:satMod val="300000"/>
                </a:schemeClr>
              </a:gs>
            </a:gsLst>
          </a:gradFill>
          <a:effectLst>
            <a:outerShdw blurRad="304800" dist="152400" dir="2700000" algn="tl" rotWithShape="0">
              <a:prstClr val="black">
                <a:alpha val="40000"/>
              </a:prstClr>
            </a:outerShdw>
          </a:effectLst>
        </p:spPr>
        <p:style>
          <a:lnRef idx="1">
            <a:schemeClr val="accent1"/>
          </a:lnRef>
          <a:fillRef idx="2">
            <a:schemeClr val="accent1"/>
          </a:fillRef>
          <a:effectRef idx="1">
            <a:schemeClr val="accent1"/>
          </a:effectRef>
          <a:fontRef idx="minor">
            <a:schemeClr val="dk1"/>
          </a:fontRef>
        </p:style>
        <p:txBody>
          <a:bodyPr wrap="square" tIns="182880" rIns="91440" anchor="ctr" anchorCtr="0">
            <a:normAutofit/>
          </a:bodyPr>
          <a:lstStyle/>
          <a:p>
            <a:r>
              <a:rPr lang="en-US" dirty="0" smtClean="0"/>
              <a:t>As a “</a:t>
            </a:r>
            <a:r>
              <a:rPr lang="en-US" i="1" dirty="0" smtClean="0"/>
              <a:t>m</a:t>
            </a:r>
            <a:r>
              <a:rPr lang="en-US" i="1" dirty="0" smtClean="0"/>
              <a:t>oral </a:t>
            </a:r>
            <a:r>
              <a:rPr lang="en-US" i="1" dirty="0" smtClean="0"/>
              <a:t>norm</a:t>
            </a:r>
            <a:r>
              <a:rPr lang="en-US" dirty="0" smtClean="0"/>
              <a:t>”</a:t>
            </a:r>
          </a:p>
          <a:p>
            <a:r>
              <a:rPr lang="en-US" dirty="0" smtClean="0"/>
              <a:t>They speak “…</a:t>
            </a:r>
            <a:r>
              <a:rPr lang="en-US" dirty="0" smtClean="0"/>
              <a:t>of the Gospel as containing the doctrines of salvation. However, they add immediately that </a:t>
            </a:r>
            <a:r>
              <a:rPr lang="en-US" i="1" dirty="0" smtClean="0"/>
              <a:t>the Gospel also prescribes morals. </a:t>
            </a:r>
            <a:r>
              <a:rPr lang="en-US" dirty="0" smtClean="0"/>
              <a:t>“</a:t>
            </a:r>
            <a:endParaRPr lang="en-US" dirty="0"/>
          </a:p>
        </p:txBody>
      </p:sp>
      <p:sp>
        <p:nvSpPr>
          <p:cNvPr id="3" name="Title 2"/>
          <p:cNvSpPr>
            <a:spLocks noGrp="1"/>
          </p:cNvSpPr>
          <p:nvPr>
            <p:ph type="title"/>
          </p:nvPr>
        </p:nvSpPr>
        <p:spPr>
          <a:xfrm>
            <a:off x="457200" y="274638"/>
            <a:ext cx="8229600" cy="1706562"/>
          </a:xfrm>
        </p:spPr>
        <p:txBody>
          <a:bodyPr anchor="ctr" anchorCtr="0">
            <a:noAutofit/>
          </a:bodyPr>
          <a:lstStyle/>
          <a:p>
            <a:r>
              <a:rPr lang="en-US" sz="2000" dirty="0" smtClean="0"/>
              <a:t>4. </a:t>
            </a:r>
            <a:r>
              <a:rPr lang="en-US" sz="2000" dirty="0" smtClean="0"/>
              <a:t>In 1545, the Catholics met at the Council of Trent to formulate a response to the Reformation (the documents published as a result of Trent, by the way, still stand as official Catholic doctrine). How do they describe the Gospel already in their preamble? Not only as “the source of all saving truth,” but as </a:t>
            </a:r>
            <a:r>
              <a:rPr lang="en-US" sz="2000" i="1" dirty="0" smtClean="0"/>
              <a:t>what?  </a:t>
            </a:r>
            <a:r>
              <a:rPr lang="en-US" sz="2000" dirty="0" smtClean="0"/>
              <a:t>(pg 69 bottom)</a:t>
            </a:r>
            <a:endParaRPr lang="en-US" sz="2000" dirty="0"/>
          </a:p>
        </p:txBody>
      </p:sp>
      <p:sp>
        <p:nvSpPr>
          <p:cNvPr id="4" name="Slide Number Placeholder 3"/>
          <p:cNvSpPr>
            <a:spLocks noGrp="1"/>
          </p:cNvSpPr>
          <p:nvPr>
            <p:ph type="sldNum" sz="quarter" idx="12"/>
          </p:nvPr>
        </p:nvSpPr>
        <p:spPr/>
        <p:txBody>
          <a:bodyPr/>
          <a:lstStyle/>
          <a:p>
            <a:fld id="{85EF05A6-58C6-4900-AE51-7F5642C47714}" type="slidenum">
              <a:rPr lang="en-US" smtClean="0"/>
              <a:pPr/>
              <a:t>7</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bg/>
                                          </p:spTgt>
                                        </p:tgtEl>
                                        <p:attrNameLst>
                                          <p:attrName>style.visibility</p:attrName>
                                        </p:attrNameLst>
                                      </p:cBhvr>
                                      <p:to>
                                        <p:strVal val="visible"/>
                                      </p:to>
                                    </p:set>
                                    <p:animEffect transition="in" filter="fade">
                                      <p:cBhvr>
                                        <p:cTn id="7" dur="2000"/>
                                        <p:tgtEl>
                                          <p:spTgt spid="2">
                                            <p:bg/>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fade">
                                      <p:cBhvr>
                                        <p:cTn id="12" dur="2000"/>
                                        <p:tgtEl>
                                          <p:spTgt spid="2">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1" end="1"/>
                                            </p:txEl>
                                          </p:spTgt>
                                        </p:tgtEl>
                                        <p:attrNameLst>
                                          <p:attrName>style.visibility</p:attrName>
                                        </p:attrNameLst>
                                      </p:cBhvr>
                                      <p:to>
                                        <p:strVal val="visible"/>
                                      </p:to>
                                    </p:set>
                                    <p:animEffect transition="in" filter="fade">
                                      <p:cBhvr>
                                        <p:cTn id="17" dur="2000"/>
                                        <p:tgtEl>
                                          <p:spTgt spid="2">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2209800"/>
            <a:ext cx="8229600" cy="3581401"/>
          </a:xfrm>
          <a:gradFill>
            <a:gsLst>
              <a:gs pos="0">
                <a:schemeClr val="accent1">
                  <a:tint val="62000"/>
                  <a:satMod val="180000"/>
                </a:schemeClr>
              </a:gs>
              <a:gs pos="65000">
                <a:schemeClr val="accent1">
                  <a:tint val="32000"/>
                  <a:satMod val="250000"/>
                </a:schemeClr>
              </a:gs>
              <a:gs pos="100000">
                <a:schemeClr val="accent1">
                  <a:tint val="23000"/>
                  <a:satMod val="300000"/>
                </a:schemeClr>
              </a:gs>
            </a:gsLst>
          </a:gradFill>
          <a:effectLst>
            <a:outerShdw blurRad="304800" dist="152400" dir="2700000" algn="tl" rotWithShape="0">
              <a:prstClr val="black">
                <a:alpha val="40000"/>
              </a:prstClr>
            </a:outerShdw>
          </a:effectLst>
        </p:spPr>
        <p:style>
          <a:lnRef idx="1">
            <a:schemeClr val="accent1"/>
          </a:lnRef>
          <a:fillRef idx="2">
            <a:schemeClr val="accent1"/>
          </a:fillRef>
          <a:effectRef idx="1">
            <a:schemeClr val="accent1"/>
          </a:effectRef>
          <a:fontRef idx="minor">
            <a:schemeClr val="dk1"/>
          </a:fontRef>
        </p:style>
        <p:txBody>
          <a:bodyPr wrap="square" tIns="182880" rIns="91440" anchor="ctr" anchorCtr="0">
            <a:normAutofit/>
          </a:bodyPr>
          <a:lstStyle/>
          <a:p>
            <a:r>
              <a:rPr lang="en-US" dirty="0" smtClean="0"/>
              <a:t>“If any one says that Christ Jesus has been given by God to men that He should be their Redeemer, in whom they are to trust, and not also their Lawgiver, whom they are to obey, let him be anathema</a:t>
            </a:r>
            <a:r>
              <a:rPr lang="en-US" dirty="0" smtClean="0"/>
              <a:t>.”</a:t>
            </a:r>
          </a:p>
          <a:p>
            <a:r>
              <a:rPr lang="en-US" dirty="0" smtClean="0"/>
              <a:t>This decree overthrows the Christian religion completely.</a:t>
            </a:r>
            <a:endParaRPr lang="en-US" dirty="0"/>
          </a:p>
        </p:txBody>
      </p:sp>
      <p:sp>
        <p:nvSpPr>
          <p:cNvPr id="3" name="Title 2"/>
          <p:cNvSpPr>
            <a:spLocks noGrp="1"/>
          </p:cNvSpPr>
          <p:nvPr>
            <p:ph type="title"/>
          </p:nvPr>
        </p:nvSpPr>
        <p:spPr>
          <a:xfrm>
            <a:off x="457200" y="274638"/>
            <a:ext cx="8229600" cy="1706562"/>
          </a:xfrm>
        </p:spPr>
        <p:txBody>
          <a:bodyPr anchor="ctr" anchorCtr="0">
            <a:normAutofit fontScale="90000"/>
          </a:bodyPr>
          <a:lstStyle/>
          <a:p>
            <a:r>
              <a:rPr lang="en-US" sz="2800" dirty="0" smtClean="0"/>
              <a:t>5. </a:t>
            </a:r>
            <a:r>
              <a:rPr lang="en-US" sz="2800" dirty="0" smtClean="0"/>
              <a:t>The word “anathema” means to be damned, to be eternally condemned by God. Whom does Canon 21 of the Councils of Trent thus condemn? “Anyone who says…” </a:t>
            </a:r>
            <a:r>
              <a:rPr lang="en-US" sz="2800" dirty="0" smtClean="0"/>
              <a:t>(pg </a:t>
            </a:r>
            <a:r>
              <a:rPr lang="en-US" sz="2800" dirty="0" smtClean="0"/>
              <a:t>70)</a:t>
            </a:r>
            <a:endParaRPr lang="en-US" sz="2800" dirty="0"/>
          </a:p>
        </p:txBody>
      </p:sp>
      <p:sp>
        <p:nvSpPr>
          <p:cNvPr id="4" name="Slide Number Placeholder 3"/>
          <p:cNvSpPr>
            <a:spLocks noGrp="1"/>
          </p:cNvSpPr>
          <p:nvPr>
            <p:ph type="sldNum" sz="quarter" idx="12"/>
          </p:nvPr>
        </p:nvSpPr>
        <p:spPr/>
        <p:txBody>
          <a:bodyPr/>
          <a:lstStyle/>
          <a:p>
            <a:fld id="{85EF05A6-58C6-4900-AE51-7F5642C47714}" type="slidenum">
              <a:rPr lang="en-US" smtClean="0"/>
              <a:pPr/>
              <a:t>8</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bg/>
                                          </p:spTgt>
                                        </p:tgtEl>
                                        <p:attrNameLst>
                                          <p:attrName>style.visibility</p:attrName>
                                        </p:attrNameLst>
                                      </p:cBhvr>
                                      <p:to>
                                        <p:strVal val="visible"/>
                                      </p:to>
                                    </p:set>
                                    <p:animEffect transition="in" filter="fade">
                                      <p:cBhvr>
                                        <p:cTn id="7" dur="2000"/>
                                        <p:tgtEl>
                                          <p:spTgt spid="2">
                                            <p:bg/>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fade">
                                      <p:cBhvr>
                                        <p:cTn id="12" dur="2000"/>
                                        <p:tgtEl>
                                          <p:spTgt spid="2">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1" end="1"/>
                                            </p:txEl>
                                          </p:spTgt>
                                        </p:tgtEl>
                                        <p:attrNameLst>
                                          <p:attrName>style.visibility</p:attrName>
                                        </p:attrNameLst>
                                      </p:cBhvr>
                                      <p:to>
                                        <p:strVal val="visible"/>
                                      </p:to>
                                    </p:set>
                                    <p:animEffect transition="in" filter="fade">
                                      <p:cBhvr>
                                        <p:cTn id="17" dur="2000"/>
                                        <p:tgtEl>
                                          <p:spTgt spid="2">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2209800"/>
            <a:ext cx="8229600" cy="3581401"/>
          </a:xfrm>
          <a:gradFill>
            <a:gsLst>
              <a:gs pos="0">
                <a:schemeClr val="accent1">
                  <a:tint val="62000"/>
                  <a:satMod val="180000"/>
                </a:schemeClr>
              </a:gs>
              <a:gs pos="65000">
                <a:schemeClr val="accent1">
                  <a:tint val="32000"/>
                  <a:satMod val="250000"/>
                </a:schemeClr>
              </a:gs>
              <a:gs pos="100000">
                <a:schemeClr val="accent1">
                  <a:tint val="23000"/>
                  <a:satMod val="300000"/>
                </a:schemeClr>
              </a:gs>
            </a:gsLst>
          </a:gradFill>
          <a:effectLst>
            <a:outerShdw blurRad="304800" dist="152400" dir="2700000" algn="tl" rotWithShape="0">
              <a:prstClr val="black">
                <a:alpha val="40000"/>
              </a:prstClr>
            </a:outerShdw>
          </a:effectLst>
        </p:spPr>
        <p:style>
          <a:lnRef idx="1">
            <a:schemeClr val="accent1"/>
          </a:lnRef>
          <a:fillRef idx="2">
            <a:schemeClr val="accent1"/>
          </a:fillRef>
          <a:effectRef idx="1">
            <a:schemeClr val="accent1"/>
          </a:effectRef>
          <a:fontRef idx="minor">
            <a:schemeClr val="dk1"/>
          </a:fontRef>
        </p:style>
        <p:txBody>
          <a:bodyPr wrap="square" tIns="182880" rIns="91440" anchor="ctr" anchorCtr="0">
            <a:normAutofit/>
          </a:bodyPr>
          <a:lstStyle/>
          <a:p>
            <a:r>
              <a:rPr lang="en-US" dirty="0" smtClean="0"/>
              <a:t>“</a:t>
            </a:r>
            <a:r>
              <a:rPr lang="en-US" dirty="0" smtClean="0"/>
              <a:t>If the teaching of Christ were a law, it would not be an </a:t>
            </a:r>
            <a:r>
              <a:rPr lang="el-GR" sz="2400" dirty="0" smtClean="0"/>
              <a:t>εὐαγγέλιον</a:t>
            </a:r>
            <a:r>
              <a:rPr lang="en-US" dirty="0" smtClean="0"/>
              <a:t>, </a:t>
            </a:r>
            <a:r>
              <a:rPr lang="en-US" dirty="0" smtClean="0"/>
              <a:t>a glad tiding, but a </a:t>
            </a:r>
            <a:r>
              <a:rPr lang="en-US" i="1" dirty="0" smtClean="0"/>
              <a:t>sad </a:t>
            </a:r>
            <a:r>
              <a:rPr lang="en-US" dirty="0" smtClean="0"/>
              <a:t>tiding!</a:t>
            </a:r>
            <a:r>
              <a:rPr lang="en-US" dirty="0" smtClean="0"/>
              <a:t>”</a:t>
            </a:r>
          </a:p>
        </p:txBody>
      </p:sp>
      <p:sp>
        <p:nvSpPr>
          <p:cNvPr id="3" name="Title 2"/>
          <p:cNvSpPr>
            <a:spLocks noGrp="1"/>
          </p:cNvSpPr>
          <p:nvPr>
            <p:ph type="title"/>
          </p:nvPr>
        </p:nvSpPr>
        <p:spPr>
          <a:xfrm>
            <a:off x="457200" y="274638"/>
            <a:ext cx="8229600" cy="1706562"/>
          </a:xfrm>
        </p:spPr>
        <p:txBody>
          <a:bodyPr anchor="ctr" anchorCtr="0">
            <a:normAutofit fontScale="90000"/>
          </a:bodyPr>
          <a:lstStyle/>
          <a:p>
            <a:r>
              <a:rPr lang="en-US" sz="2800" dirty="0" smtClean="0"/>
              <a:t>6. </a:t>
            </a:r>
            <a:r>
              <a:rPr lang="en-US" sz="2800" dirty="0" smtClean="0"/>
              <a:t>The word “Gospel” is in Greek </a:t>
            </a:r>
            <a:r>
              <a:rPr lang="el-GR" sz="2800" b="0" dirty="0" smtClean="0"/>
              <a:t>εὐαγγέλιον</a:t>
            </a:r>
            <a:r>
              <a:rPr lang="en-US" sz="2800" dirty="0" smtClean="0"/>
              <a:t>,  “the glad tidings,” or “the Good News”. How does Catholic teaching contradict this? </a:t>
            </a:r>
            <a:r>
              <a:rPr lang="en-US" sz="2800" dirty="0" smtClean="0"/>
              <a:t>(</a:t>
            </a:r>
            <a:r>
              <a:rPr lang="en-US" sz="2800" dirty="0" smtClean="0"/>
              <a:t>pg </a:t>
            </a:r>
            <a:r>
              <a:rPr lang="en-US" sz="2800" dirty="0" smtClean="0"/>
              <a:t>70 middle)</a:t>
            </a:r>
            <a:endParaRPr lang="en-US" sz="2800" dirty="0"/>
          </a:p>
        </p:txBody>
      </p:sp>
      <p:sp>
        <p:nvSpPr>
          <p:cNvPr id="4" name="Slide Number Placeholder 3"/>
          <p:cNvSpPr>
            <a:spLocks noGrp="1"/>
          </p:cNvSpPr>
          <p:nvPr>
            <p:ph type="sldNum" sz="quarter" idx="12"/>
          </p:nvPr>
        </p:nvSpPr>
        <p:spPr/>
        <p:txBody>
          <a:bodyPr/>
          <a:lstStyle/>
          <a:p>
            <a:fld id="{85EF05A6-58C6-4900-AE51-7F5642C47714}" type="slidenum">
              <a:rPr lang="en-US" smtClean="0"/>
              <a:pPr/>
              <a:t>9</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bg/>
                                          </p:spTgt>
                                        </p:tgtEl>
                                        <p:attrNameLst>
                                          <p:attrName>style.visibility</p:attrName>
                                        </p:attrNameLst>
                                      </p:cBhvr>
                                      <p:to>
                                        <p:strVal val="visible"/>
                                      </p:to>
                                    </p:set>
                                    <p:animEffect transition="in" filter="fade">
                                      <p:cBhvr>
                                        <p:cTn id="7" dur="2000"/>
                                        <p:tgtEl>
                                          <p:spTgt spid="2">
                                            <p:bg/>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fade">
                                      <p:cBhvr>
                                        <p:cTn id="12" dur="20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animBg="1"/>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1802</TotalTime>
  <Words>1814</Words>
  <Application>Microsoft Office PowerPoint</Application>
  <PresentationFormat>On-screen Show (4:3)</PresentationFormat>
  <Paragraphs>113</Paragraphs>
  <Slides>24</Slides>
  <Notes>23</Notes>
  <HiddenSlides>0</HiddenSlides>
  <MMClips>0</MMClips>
  <ScaleCrop>false</ScaleCrop>
  <HeadingPairs>
    <vt:vector size="4" baseType="variant">
      <vt:variant>
        <vt:lpstr>Theme</vt:lpstr>
      </vt:variant>
      <vt:variant>
        <vt:i4>1</vt:i4>
      </vt:variant>
      <vt:variant>
        <vt:lpstr>Slide Titles</vt:lpstr>
      </vt:variant>
      <vt:variant>
        <vt:i4>24</vt:i4>
      </vt:variant>
    </vt:vector>
  </HeadingPairs>
  <TitlesOfParts>
    <vt:vector size="25" baseType="lpstr">
      <vt:lpstr>Concourse</vt:lpstr>
      <vt:lpstr>The Proper Distinction Between Law and Gospel  by CFW Walther</vt:lpstr>
      <vt:lpstr>Review: </vt:lpstr>
      <vt:lpstr>1. In Walther’s time (late 1880’s) the world’s population was 1.4 billion, with one-third of them Christians. Can you guess what the comparative numbers are today?</vt:lpstr>
      <vt:lpstr>2.  What teaching, grounded thoroughly in the Bible and the Lutheran confessions, does a majority of “Lutherans” nevertheless refuse to believe? (pg 67)</vt:lpstr>
      <vt:lpstr>3.  Of what is the Pope the “outspoken enemy”? (pg 69 top )</vt:lpstr>
      <vt:lpstr> Thesis V </vt:lpstr>
      <vt:lpstr>4. In 1545, the Catholics met at the Council of Trent to formulate a response to the Reformation (the documents published as a result of Trent, by the way, still stand as official Catholic doctrine). How do they describe the Gospel already in their preamble? Not only as “the source of all saving truth,” but as what?  (pg 69 bottom)</vt:lpstr>
      <vt:lpstr>5. The word “anathema” means to be damned, to be eternally condemned by God. Whom does Canon 21 of the Councils of Trent thus condemn? “Anyone who says…” (pg 70)</vt:lpstr>
      <vt:lpstr>6. The word “Gospel” is in Greek εὐαγγέλιον,  “the glad tidings,” or “the Good News”. How does Catholic teaching contradict this? (pg 70 middle)</vt:lpstr>
      <vt:lpstr>7. Already in the Garden of Eden, Gen. 3:15, God promised that the “Seed of the woman” (Christ) would “crush the head of the serpent.” What did that mean? (pg 70)</vt:lpstr>
      <vt:lpstr>8. God didn’t promise a Messiah who would tell  us what to do to be saved. What did He promise? (pg 71 top)</vt:lpstr>
      <vt:lpstr>9. If Christ did all this, what is left for me  to do? (pg 71 top)</vt:lpstr>
      <vt:lpstr>10.  In Jeremiah 31:31-34, God promises a new  covenant, different from the covenant of the Law.  When the Catholic Church claims that Christ has come to be a “new Lawgiver,” it in effect does what? (pg 71 bottom)</vt:lpstr>
      <vt:lpstr>11.  Why is that? What do all other religions say about salvation? What does the Christian faith say? (pg 71-72)</vt:lpstr>
      <vt:lpstr>12. If Christ came to give us morals to live by, you’d expect Him to cater to the supreme moralists, the Pharisees. But no, whom did Jesus want around Him? Why? What parables illustrate this? (pg 72)</vt:lpstr>
      <vt:lpstr>13.  The Catholic Church says the Gospel tells us what to do. What does the Apostle John say in John 1:17? (pg 73)</vt:lpstr>
      <vt:lpstr>14.  Christ didn’t come into the world to teach us morals – what did He come to do? Answer from John 3:17 (pg 73)</vt:lpstr>
      <vt:lpstr>15. Is the great power of the Gospel that it shows us how to live a moral life? Answer from Romans 1:16-17 (pg 73)</vt:lpstr>
      <vt:lpstr>16. Again, Christ didn’t come into the world to teach us morals – what did He come to do? Answer from I Timothy 1:15 (pg 73)</vt:lpstr>
      <vt:lpstr>17.  Did Jesus come to issue new laws? Answer from Matthew 5:17 (pg 74 top)</vt:lpstr>
      <vt:lpstr>18.  What are some categories of people who, according to Catholic teaching, stand eternally damned?  Anyone who says… (pg 74 middle)</vt:lpstr>
      <vt:lpstr>19.  “All sects, by their false teaching, obscure the Gospel,” says Walther. But at least they don’t do what?  (pg 74 bottom)</vt:lpstr>
      <vt:lpstr>20.  Some support their teaching of Christ as New Law-Giver by quoting Matthew 11:30, where Jesus said, “Take My yoke upon you.”  But what is the “yoke” referred to here? (pg 75 bottom)</vt:lpstr>
      <vt:lpstr>21.  How did the lives of the martyrs show this? (pg 76 bottom)</vt:lpstr>
    </vt:vector>
  </TitlesOfParts>
  <Company>Ascension Lutheran Church</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C.F.W. Walther</dc:title>
  <dc:creator>Rev. Paul Naumann</dc:creator>
  <cp:lastModifiedBy>Rev. Paul Naumann</cp:lastModifiedBy>
  <cp:revision>34</cp:revision>
  <dcterms:created xsi:type="dcterms:W3CDTF">2011-01-18T19:12:19Z</dcterms:created>
  <dcterms:modified xsi:type="dcterms:W3CDTF">2012-02-02T15:56:40Z</dcterms:modified>
</cp:coreProperties>
</file>